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5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7" r:id="rId1"/>
  </p:sldMasterIdLst>
  <p:notesMasterIdLst>
    <p:notesMasterId r:id="rId40"/>
  </p:notesMasterIdLst>
  <p:handoutMasterIdLst>
    <p:handoutMasterId r:id="rId41"/>
  </p:handoutMasterIdLst>
  <p:sldIdLst>
    <p:sldId id="352" r:id="rId2"/>
    <p:sldId id="353" r:id="rId3"/>
    <p:sldId id="399" r:id="rId4"/>
    <p:sldId id="355" r:id="rId5"/>
    <p:sldId id="377" r:id="rId6"/>
    <p:sldId id="404" r:id="rId7"/>
    <p:sldId id="359" r:id="rId8"/>
    <p:sldId id="408" r:id="rId9"/>
    <p:sldId id="362" r:id="rId10"/>
    <p:sldId id="363" r:id="rId11"/>
    <p:sldId id="401" r:id="rId12"/>
    <p:sldId id="380" r:id="rId13"/>
    <p:sldId id="365" r:id="rId14"/>
    <p:sldId id="366" r:id="rId15"/>
    <p:sldId id="381" r:id="rId16"/>
    <p:sldId id="382" r:id="rId17"/>
    <p:sldId id="383" r:id="rId18"/>
    <p:sldId id="367" r:id="rId19"/>
    <p:sldId id="368" r:id="rId20"/>
    <p:sldId id="369" r:id="rId21"/>
    <p:sldId id="370" r:id="rId22"/>
    <p:sldId id="372" r:id="rId23"/>
    <p:sldId id="373" r:id="rId24"/>
    <p:sldId id="387" r:id="rId25"/>
    <p:sldId id="388" r:id="rId26"/>
    <p:sldId id="389" r:id="rId27"/>
    <p:sldId id="390" r:id="rId28"/>
    <p:sldId id="402" r:id="rId29"/>
    <p:sldId id="403" r:id="rId30"/>
    <p:sldId id="392" r:id="rId31"/>
    <p:sldId id="394" r:id="rId32"/>
    <p:sldId id="398" r:id="rId33"/>
    <p:sldId id="393" r:id="rId34"/>
    <p:sldId id="395" r:id="rId35"/>
    <p:sldId id="396" r:id="rId36"/>
    <p:sldId id="397" r:id="rId37"/>
    <p:sldId id="376" r:id="rId38"/>
    <p:sldId id="374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  <a:srgbClr val="5B53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87237" autoAdjust="0"/>
  </p:normalViewPr>
  <p:slideViewPr>
    <p:cSldViewPr>
      <p:cViewPr varScale="1">
        <p:scale>
          <a:sx n="96" d="100"/>
          <a:sy n="96" d="100"/>
        </p:scale>
        <p:origin x="195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542"/>
    </p:cViewPr>
  </p:sorterViewPr>
  <p:notesViewPr>
    <p:cSldViewPr>
      <p:cViewPr varScale="1">
        <p:scale>
          <a:sx n="63" d="100"/>
          <a:sy n="63" d="100"/>
        </p:scale>
        <p:origin x="-600" y="-67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47" Type="http://schemas.openxmlformats.org/officeDocument/2006/relationships/customXml" Target="../customXml/item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48" Type="http://schemas.openxmlformats.org/officeDocument/2006/relationships/customXml" Target="../customXml/item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2F6D35DD-CB0D-4F94-8381-AA6C7D808E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30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8AB6CC8-3AA5-49ED-9890-54F60A81E2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6096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B6CC8-3AA5-49ED-9890-54F60A81E2E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042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B6CC8-3AA5-49ED-9890-54F60A81E2E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568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B6CC8-3AA5-49ED-9890-54F60A81E2E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583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B6CC8-3AA5-49ED-9890-54F60A81E2ED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878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B6CC8-3AA5-49ED-9890-54F60A81E2ED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530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B6CC8-3AA5-49ED-9890-54F60A81E2ED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9313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B6CC8-3AA5-49ED-9890-54F60A81E2ED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3991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B6CC8-3AA5-49ED-9890-54F60A81E2ED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2928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B6CC8-3AA5-49ED-9890-54F60A81E2ED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799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790122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/Divider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109" y="307397"/>
            <a:ext cx="1592580" cy="36042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650456" y="4225703"/>
            <a:ext cx="1843088" cy="657225"/>
          </a:xfr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chemeClr val="bg1"/>
                </a:solidFill>
                <a:latin typeface="Open Sans Regular"/>
                <a:ea typeface="Open Sans Regular"/>
                <a:cs typeface="Open Sans Regular"/>
              </a:defRPr>
            </a:lvl1pPr>
          </a:lstStyle>
          <a:p>
            <a:pPr lvl="0"/>
            <a:r>
              <a:rPr lang="en-US" dirty="0"/>
              <a:t>Date Here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955931" y="2275311"/>
            <a:ext cx="7232139" cy="1549400"/>
          </a:xfrm>
        </p:spPr>
        <p:txBody>
          <a:bodyPr anchor="b" anchorCtr="0">
            <a:normAutofit/>
          </a:bodyPr>
          <a:lstStyle>
            <a:lvl1pPr marL="0" indent="0" algn="ctr">
              <a:buNone/>
              <a:defRPr sz="3200" b="0" i="0">
                <a:solidFill>
                  <a:schemeClr val="bg1"/>
                </a:solidFill>
                <a:latin typeface="Open Sans Regular"/>
                <a:ea typeface="Open Sans Regular"/>
                <a:cs typeface="Open Sans Regular"/>
              </a:defRPr>
            </a:lvl1pPr>
            <a:lvl2pPr marL="3429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2pPr>
            <a:lvl3pPr marL="6858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3pPr>
            <a:lvl4pPr marL="10287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4pPr>
          </a:lstStyle>
          <a:p>
            <a:pPr lvl="0"/>
            <a:r>
              <a:rPr lang="en-US" dirty="0"/>
              <a:t>Click Here To Edit Headline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151063" y="1277938"/>
            <a:ext cx="4914900" cy="1652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2279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557683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 Regular"/>
                <a:ea typeface="Open Sans Regular"/>
                <a:cs typeface="Open Sans Regular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557683" y="1638300"/>
            <a:ext cx="8033657" cy="43942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>
              <a:defRPr sz="1600"/>
            </a:lvl2pPr>
            <a:lvl3pPr marL="857250" indent="-171450">
              <a:buFontTx/>
              <a:buChar char="‒"/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16DA138-5F35-4F72-91E4-C091D1FA0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156519"/>
            <a:ext cx="7886700" cy="365125"/>
          </a:xfr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4113104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57683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 Regular"/>
                <a:ea typeface="Open Sans Regular"/>
                <a:cs typeface="Open Sans Regular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edit title here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872836" y="2399649"/>
            <a:ext cx="748145" cy="353943"/>
          </a:xfrm>
          <a:prstGeom prst="rect">
            <a:avLst/>
          </a:prstGeom>
          <a:noFill/>
          <a:effectLst>
            <a:outerShdw dist="12700" dir="5400000" algn="t" rotWithShape="0">
              <a:schemeClr val="tx1"/>
            </a:outerShdw>
          </a:effectLst>
        </p:spPr>
        <p:txBody>
          <a:bodyPr wrap="square" lIns="0" tIns="0" rIns="0" rtlCol="0" anchor="b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Open Sans Regular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254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04" y="225746"/>
            <a:ext cx="1048916" cy="316515"/>
          </a:xfrm>
          <a:prstGeom prst="rect">
            <a:avLst/>
          </a:prstGeom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3231" y="6327776"/>
            <a:ext cx="20574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FAAE45-A79E-4541-9F85-6F09D633C756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57682" y="2202774"/>
            <a:ext cx="3813351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57683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 Regular"/>
                <a:ea typeface="Open Sans Regular"/>
                <a:cs typeface="Open Sans Regular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edit title here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77988" y="2202774"/>
            <a:ext cx="3813351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57682" y="1609792"/>
            <a:ext cx="3813351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20"/>
          </p:nvPr>
        </p:nvSpPr>
        <p:spPr>
          <a:xfrm>
            <a:off x="4777988" y="1609792"/>
            <a:ext cx="3813351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7656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36">
          <p15:clr>
            <a:srgbClr val="FBAE40"/>
          </p15:clr>
        </p15:guide>
        <p15:guide id="2" pos="396">
          <p15:clr>
            <a:srgbClr val="FBAE40"/>
          </p15:clr>
        </p15:guide>
        <p15:guide id="3" orient="horz" pos="312">
          <p15:clr>
            <a:srgbClr val="FBAE40"/>
          </p15:clr>
        </p15:guide>
        <p15:guide id="4" orient="horz" pos="175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04" y="225746"/>
            <a:ext cx="1048916" cy="316515"/>
          </a:xfrm>
          <a:prstGeom prst="rect">
            <a:avLst/>
          </a:prstGeom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3231" y="6327776"/>
            <a:ext cx="20574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FAAE45-A79E-4541-9F85-6F09D633C756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57682" y="2202774"/>
            <a:ext cx="2475302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55172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 Regular"/>
                <a:ea typeface="Open Sans Regular"/>
                <a:cs typeface="Open Sans Regular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edit title here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334349" y="2202774"/>
            <a:ext cx="2475302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6116038" y="2202774"/>
            <a:ext cx="2475302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57682" y="1609792"/>
            <a:ext cx="2475302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22"/>
          </p:nvPr>
        </p:nvSpPr>
        <p:spPr>
          <a:xfrm>
            <a:off x="3334349" y="1609792"/>
            <a:ext cx="2475302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23"/>
          </p:nvPr>
        </p:nvSpPr>
        <p:spPr>
          <a:xfrm>
            <a:off x="6109465" y="1609792"/>
            <a:ext cx="2475302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6680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36">
          <p15:clr>
            <a:srgbClr val="FBAE40"/>
          </p15:clr>
        </p15:guide>
        <p15:guide id="2" pos="396">
          <p15:clr>
            <a:srgbClr val="FBAE40"/>
          </p15:clr>
        </p15:guide>
        <p15:guide id="3" orient="horz" pos="312">
          <p15:clr>
            <a:srgbClr val="FBAE40"/>
          </p15:clr>
        </p15:guide>
        <p15:guide id="4" orient="horz" pos="175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3231" y="6327776"/>
            <a:ext cx="20574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11DC2A-2F4E-4F79-A3F5-88DB509F96F8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104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8A5D6-B081-4DEA-AFA6-7CE8497C3B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00ECD3-241C-498C-AE8A-C369AAB146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44DE4E-2EA8-4FEC-8923-3AF317539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7D84E6-27AD-4EEA-A335-664FA1B1E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36050-30CC-48E6-8A82-5CEB2AD3F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86E95EF-C699-41F4-A9B7-78276692A070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8288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4268F-3C1B-46C6-8416-CC17C6037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95AC9-BFC6-4E47-89AB-74CA8BB509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DA138-5F35-4F72-91E4-C091D1FA0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156519"/>
            <a:ext cx="7886700" cy="365125"/>
          </a:xfr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845983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DA138-5F35-4F72-91E4-C091D1FA0C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8650" y="6156519"/>
            <a:ext cx="7886700" cy="365125"/>
          </a:xfr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829563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600" b="0" i="0" kern="1200">
          <a:solidFill>
            <a:schemeClr val="tx1"/>
          </a:solidFill>
          <a:latin typeface="Open Sans Regular"/>
          <a:ea typeface="Open Sans Regular"/>
          <a:cs typeface="Open Sans Regular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author&#8217;s%20website" TargetMode="Externa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143000" y="1565081"/>
            <a:ext cx="6858000" cy="2387600"/>
          </a:xfrm>
        </p:spPr>
        <p:txBody>
          <a:bodyPr>
            <a:normAutofit/>
          </a:bodyPr>
          <a:lstStyle/>
          <a:p>
            <a:r>
              <a:rPr lang="en-US" dirty="0"/>
              <a:t>Chapter 3:</a:t>
            </a:r>
            <a:br>
              <a:rPr lang="en-US" dirty="0"/>
            </a:br>
            <a:r>
              <a:rPr lang="en-US" dirty="0"/>
              <a:t>The Project Management Process Groups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3CD4AA-EBFB-49F1-96C2-C69BBBBED411}"/>
              </a:ext>
            </a:extLst>
          </p:cNvPr>
          <p:cNvSpPr/>
          <p:nvPr/>
        </p:nvSpPr>
        <p:spPr>
          <a:xfrm>
            <a:off x="381000" y="6096000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i="1" dirty="0"/>
              <a:t>Note: The slides are adopted from: Kathy Schwalbe. Information Technology Project Management, Course Technology, 9</a:t>
            </a:r>
            <a:r>
              <a:rPr lang="en-US" sz="1800" i="1" baseline="30000" dirty="0"/>
              <a:t>th</a:t>
            </a:r>
            <a:r>
              <a:rPr lang="en-US" sz="1800" i="1" dirty="0"/>
              <a:t>  Edition, 2018</a:t>
            </a:r>
            <a:r>
              <a:rPr lang="en-US" sz="1600" i="1" dirty="0"/>
              <a:t> [with modifications]</a:t>
            </a:r>
            <a:endParaRPr lang="en-US" sz="18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Went Right?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Organizations that excel in project management complete 89 percent of their projects successfully compared to only 36 percent of organizations that do not have good project management processes</a:t>
            </a:r>
          </a:p>
          <a:p>
            <a:r>
              <a:rPr lang="en-US" dirty="0"/>
              <a:t>PMI estimates that poor project performance costs over $109 million for every $1 billion invested in projects and programs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Open Sans Regular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Pre-Initiation and Initiation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Initiating includes recognizing and starting a new project</a:t>
            </a:r>
          </a:p>
          <a:p>
            <a:pPr lvl="1"/>
            <a:r>
              <a:rPr lang="en-US" dirty="0"/>
              <a:t>Right kinds of projects for the right reasons</a:t>
            </a:r>
          </a:p>
          <a:p>
            <a:r>
              <a:rPr lang="en-US" dirty="0"/>
              <a:t>Strategic planning should serve as the foundation for deciding which projects to pursue</a:t>
            </a:r>
          </a:p>
          <a:p>
            <a:pPr lvl="1"/>
            <a:r>
              <a:rPr lang="en-US" dirty="0"/>
              <a:t>Expresses the vision, mission, goals, objectives, and strategies of the organization</a:t>
            </a:r>
          </a:p>
          <a:p>
            <a:pPr lvl="1"/>
            <a:r>
              <a:rPr lang="en-US" dirty="0"/>
              <a:t>Provides the basis for IT project planning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946907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Pre-initiation Tasks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good practice to lay the groundwork for a project before it officially starts</a:t>
            </a:r>
          </a:p>
          <a:p>
            <a:r>
              <a:rPr lang="en-US" dirty="0"/>
              <a:t>Senior managers often perform several pre-initiation tasks</a:t>
            </a:r>
          </a:p>
          <a:p>
            <a:pPr lvl="1"/>
            <a:r>
              <a:rPr lang="en-US" dirty="0"/>
              <a:t>Determine the scope, time, and cost constraints for the project</a:t>
            </a:r>
          </a:p>
          <a:p>
            <a:pPr lvl="1"/>
            <a:r>
              <a:rPr lang="en-US" dirty="0"/>
              <a:t>Identify the project sponsor</a:t>
            </a:r>
          </a:p>
          <a:p>
            <a:pPr lvl="1"/>
            <a:r>
              <a:rPr lang="en-US" dirty="0"/>
              <a:t>Select the project manager</a:t>
            </a:r>
          </a:p>
          <a:p>
            <a:pPr lvl="1"/>
            <a:r>
              <a:rPr lang="en-US" dirty="0"/>
              <a:t>Develop a business case for a project </a:t>
            </a:r>
          </a:p>
          <a:p>
            <a:pPr lvl="1"/>
            <a:r>
              <a:rPr lang="en-US" dirty="0"/>
              <a:t>Meet with the project manager to review the process and expectations for managing the project</a:t>
            </a:r>
          </a:p>
          <a:p>
            <a:pPr lvl="1"/>
            <a:r>
              <a:rPr lang="en-US" dirty="0"/>
              <a:t>Determine if the project should be divided into two or more smaller projects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Initiating (1 of 5)</a:t>
            </a:r>
          </a:p>
        </p:txBody>
      </p:sp>
      <p:graphicFrame>
        <p:nvGraphicFramePr>
          <p:cNvPr id="16" name="Content Placeholder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2473132"/>
              </p:ext>
            </p:extLst>
          </p:nvPr>
        </p:nvGraphicFramePr>
        <p:xfrm>
          <a:off x="628650" y="1825625"/>
          <a:ext cx="7296150" cy="1993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2050">
                  <a:extLst>
                    <a:ext uri="{9D8B030D-6E8A-4147-A177-3AD203B41FA5}">
                      <a16:colId xmlns:a16="http://schemas.microsoft.com/office/drawing/2014/main" val="3040491151"/>
                    </a:ext>
                  </a:extLst>
                </a:gridCol>
                <a:gridCol w="2432050">
                  <a:extLst>
                    <a:ext uri="{9D8B030D-6E8A-4147-A177-3AD203B41FA5}">
                      <a16:colId xmlns:a16="http://schemas.microsoft.com/office/drawing/2014/main" val="1532238482"/>
                    </a:ext>
                  </a:extLst>
                </a:gridCol>
                <a:gridCol w="2432050">
                  <a:extLst>
                    <a:ext uri="{9D8B030D-6E8A-4147-A177-3AD203B41FA5}">
                      <a16:colId xmlns:a16="http://schemas.microsoft.com/office/drawing/2014/main" val="26938496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Knowledge 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Initiating 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Initiating Process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5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Project Integration</a:t>
                      </a:r>
                    </a:p>
                    <a:p>
                      <a:r>
                        <a:rPr lang="en-US" dirty="0"/>
                        <a:t>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Develop project charter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Project charter</a:t>
                      </a:r>
                    </a:p>
                    <a:p>
                      <a:r>
                        <a:rPr lang="en-US" dirty="0"/>
                        <a:t>Assumption log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009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Project Stakeholder</a:t>
                      </a:r>
                    </a:p>
                    <a:p>
                      <a:r>
                        <a:rPr lang="en-US" dirty="0"/>
                        <a:t>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Identify stakeholders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Stakeholder register</a:t>
                      </a:r>
                    </a:p>
                    <a:p>
                      <a:r>
                        <a:rPr lang="en-US" dirty="0"/>
                        <a:t>Change requests</a:t>
                      </a:r>
                    </a:p>
                    <a:p>
                      <a:r>
                        <a:rPr lang="en-US" dirty="0"/>
                        <a:t>Project management plan updates</a:t>
                      </a:r>
                    </a:p>
                    <a:p>
                      <a:r>
                        <a:rPr lang="en-US" dirty="0"/>
                        <a:t>Project documents updates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1782255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638482" y="3907416"/>
            <a:ext cx="618141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Open Sans Regular"/>
              </a:rPr>
              <a:t>Source: PMBOK® Guide – Sixth Edition, 2017</a:t>
            </a:r>
          </a:p>
        </p:txBody>
      </p:sp>
      <p:sp>
        <p:nvSpPr>
          <p:cNvPr id="8" name="Rectangle 7"/>
          <p:cNvSpPr/>
          <p:nvPr/>
        </p:nvSpPr>
        <p:spPr>
          <a:xfrm>
            <a:off x="628650" y="4249549"/>
            <a:ext cx="7848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 Regular"/>
              </a:rPr>
              <a:t>Table 3-3 Project initiation knowledge areas, processes, </a:t>
            </a:r>
          </a:p>
          <a:p>
            <a:r>
              <a:rPr lang="en-US" dirty="0">
                <a:latin typeface="Open Sans Regular"/>
              </a:rPr>
              <a:t>and outputs</a:t>
            </a:r>
          </a:p>
        </p:txBody>
      </p:sp>
      <p:sp>
        <p:nvSpPr>
          <p:cNvPr id="2150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Open Sans Regular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Initiating (2 of 5)</a:t>
            </a:r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4221509"/>
              </p:ext>
            </p:extLst>
          </p:nvPr>
        </p:nvGraphicFramePr>
        <p:xfrm>
          <a:off x="628650" y="1825625"/>
          <a:ext cx="7677150" cy="288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9644">
                  <a:extLst>
                    <a:ext uri="{9D8B030D-6E8A-4147-A177-3AD203B41FA5}">
                      <a16:colId xmlns:a16="http://schemas.microsoft.com/office/drawing/2014/main" val="515542992"/>
                    </a:ext>
                  </a:extLst>
                </a:gridCol>
                <a:gridCol w="1531005">
                  <a:extLst>
                    <a:ext uri="{9D8B030D-6E8A-4147-A177-3AD203B41FA5}">
                      <a16:colId xmlns:a16="http://schemas.microsoft.com/office/drawing/2014/main" val="1008972563"/>
                    </a:ext>
                  </a:extLst>
                </a:gridCol>
                <a:gridCol w="907726">
                  <a:extLst>
                    <a:ext uri="{9D8B030D-6E8A-4147-A177-3AD203B41FA5}">
                      <a16:colId xmlns:a16="http://schemas.microsoft.com/office/drawing/2014/main" val="3378740213"/>
                    </a:ext>
                  </a:extLst>
                </a:gridCol>
                <a:gridCol w="1315575">
                  <a:extLst>
                    <a:ext uri="{9D8B030D-6E8A-4147-A177-3AD203B41FA5}">
                      <a16:colId xmlns:a16="http://schemas.microsoft.com/office/drawing/2014/main" val="242197494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4320693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Position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Internal/External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Project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Role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Contact Information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284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Joe Fleming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CEO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Internal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Sponsor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joe_fleming@jwdconsulting.com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739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Erica Bell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PMO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Director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Internal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Project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erica_bell@jwdconsulting.com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7621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Michael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Chen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Senior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Consultant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Internal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Team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Member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michael_chen@jwdconsulting.com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657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Kim Phuong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Business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Analyst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External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Advisor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kim_phuong@client1.com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32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Louise Mills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PR Director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Internal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Advisor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louise_mills@jwdconsulting.com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9943747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628650" y="4697813"/>
            <a:ext cx="41416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Open Sans Regular"/>
              </a:rPr>
              <a:t>Table 3-4 Stakeholder Register</a:t>
            </a:r>
          </a:p>
        </p:txBody>
      </p:sp>
      <p:sp>
        <p:nvSpPr>
          <p:cNvPr id="2253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Open Sans Regular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Initiating (3 of 5) </a:t>
            </a:r>
          </a:p>
        </p:txBody>
      </p:sp>
      <p:graphicFrame>
        <p:nvGraphicFramePr>
          <p:cNvPr id="13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0230224"/>
              </p:ext>
            </p:extLst>
          </p:nvPr>
        </p:nvGraphicFramePr>
        <p:xfrm>
          <a:off x="628650" y="1825625"/>
          <a:ext cx="7143750" cy="2441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750">
                  <a:extLst>
                    <a:ext uri="{9D8B030D-6E8A-4147-A177-3AD203B41FA5}">
                      <a16:colId xmlns:a16="http://schemas.microsoft.com/office/drawing/2014/main" val="51554299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00897256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378740213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421974941"/>
                    </a:ext>
                  </a:extLst>
                </a:gridCol>
              </a:tblGrid>
              <a:tr h="612775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Level of</a:t>
                      </a:r>
                    </a:p>
                    <a:p>
                      <a:r>
                        <a:rPr lang="en-US" dirty="0"/>
                        <a:t>Interest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Level of</a:t>
                      </a:r>
                    </a:p>
                    <a:p>
                      <a:r>
                        <a:rPr lang="en-US" dirty="0"/>
                        <a:t>Influence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Potential Management Strategies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284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Joe Fleming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High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High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Joe likes to stay on top of key projects and make</a:t>
                      </a:r>
                    </a:p>
                    <a:p>
                      <a:r>
                        <a:rPr lang="en-US" dirty="0"/>
                        <a:t>money. Have a lot of short, face-to-face meetings</a:t>
                      </a:r>
                    </a:p>
                    <a:p>
                      <a:r>
                        <a:rPr lang="en-US" dirty="0"/>
                        <a:t>and focus on achieving the financial benefits of the</a:t>
                      </a:r>
                    </a:p>
                    <a:p>
                      <a:r>
                        <a:rPr lang="en-US" dirty="0"/>
                        <a:t>project.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739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Louise Mills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High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Louise has a lot of things on her plate, and she does</a:t>
                      </a:r>
                    </a:p>
                    <a:p>
                      <a:r>
                        <a:rPr lang="en-US" dirty="0"/>
                        <a:t>not seem excited about this project. She may be</a:t>
                      </a:r>
                    </a:p>
                    <a:p>
                      <a:r>
                        <a:rPr lang="en-US" dirty="0"/>
                        <a:t>looking at other job opportunities. Show her how</a:t>
                      </a:r>
                    </a:p>
                    <a:p>
                      <a:r>
                        <a:rPr lang="en-US" dirty="0"/>
                        <a:t>this project will help the company and her resume.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9943747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28650" y="4259179"/>
            <a:ext cx="673888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 Regular"/>
              </a:rPr>
              <a:t>Table 3-5 Stakeholder Management Strategy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Initiating (4 of 5)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Drafting the project charter</a:t>
            </a:r>
          </a:p>
          <a:p>
            <a:pPr lvl="1"/>
            <a:r>
              <a:rPr lang="en-US" dirty="0"/>
              <a:t>See Table 3-6 for an example </a:t>
            </a:r>
          </a:p>
          <a:p>
            <a:r>
              <a:rPr lang="en-US" dirty="0"/>
              <a:t>Holding a project kick-off meeting</a:t>
            </a:r>
          </a:p>
          <a:p>
            <a:pPr lvl="1"/>
            <a:r>
              <a:rPr lang="en-US" dirty="0"/>
              <a:t>It’s good practice to hold a kick-off meeting at the beginning of a project so that stakeholders can meet each other, review the goals of the project, and discuss future plans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Initiating (5 of 5)</a:t>
            </a:r>
          </a:p>
        </p:txBody>
      </p:sp>
      <p:pic>
        <p:nvPicPr>
          <p:cNvPr id="2" name="Picture 1" descr="Image shows a sample kick-off meeting agenda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264" y="1371600"/>
            <a:ext cx="4919472" cy="4364736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Planning (1 of 3)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main purpose of project planning is to guide execution</a:t>
            </a:r>
          </a:p>
          <a:p>
            <a:pPr lvl="1"/>
            <a:r>
              <a:rPr lang="en-US" dirty="0"/>
              <a:t>Every knowledge area includes planning information (see Table 3-7)</a:t>
            </a:r>
          </a:p>
          <a:p>
            <a:r>
              <a:rPr lang="en-US" dirty="0"/>
              <a:t>Key outputs included in the JWD project</a:t>
            </a:r>
          </a:p>
          <a:p>
            <a:pPr lvl="1"/>
            <a:r>
              <a:rPr lang="en-US" dirty="0"/>
              <a:t>Team contract</a:t>
            </a:r>
          </a:p>
          <a:p>
            <a:pPr lvl="1"/>
            <a:r>
              <a:rPr lang="en-US" dirty="0"/>
              <a:t>Project scope statement</a:t>
            </a:r>
          </a:p>
          <a:p>
            <a:pPr lvl="1"/>
            <a:r>
              <a:rPr lang="en-US" dirty="0"/>
              <a:t>Work breakdown structure (WBS)</a:t>
            </a:r>
          </a:p>
          <a:p>
            <a:pPr lvl="1"/>
            <a:r>
              <a:rPr lang="en-US" dirty="0"/>
              <a:t>Project schedule, in the form of a Gantt chart with all dependencies and resources entered</a:t>
            </a:r>
          </a:p>
          <a:p>
            <a:pPr lvl="1"/>
            <a:r>
              <a:rPr lang="en-US" dirty="0"/>
              <a:t>List of prioritized risks (part of a risk register)</a:t>
            </a:r>
          </a:p>
          <a:p>
            <a:r>
              <a:rPr lang="en-US" dirty="0"/>
              <a:t>See sample documents</a:t>
            </a:r>
          </a:p>
        </p:txBody>
      </p:sp>
      <p:sp>
        <p:nvSpPr>
          <p:cNvPr id="2355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Planning (2 of 3)</a:t>
            </a:r>
          </a:p>
        </p:txBody>
      </p:sp>
      <p:pic>
        <p:nvPicPr>
          <p:cNvPr id="2" name="Picture 1" descr="Image shows a project baseline Gantt chart created in Microsoft Project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747" y="1675941"/>
            <a:ext cx="5494505" cy="3832860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Describe the five project management process groups, the typical level of activity for each, and the interactions among them</a:t>
            </a:r>
          </a:p>
          <a:p>
            <a:r>
              <a:rPr lang="en-US" dirty="0"/>
              <a:t>Relate the project management process groups to the project management knowledge areas</a:t>
            </a:r>
          </a:p>
          <a:p>
            <a:r>
              <a:rPr lang="en-US" dirty="0"/>
              <a:t>Discuss how organizations develop information technology (IT) project management methodologies to meet their needs</a:t>
            </a:r>
          </a:p>
          <a:p>
            <a:r>
              <a:rPr lang="en-US" dirty="0"/>
              <a:t>Describe outputs of each process group, and understand the contribution that effective initiating, planning, executing, monitoring and controlling, and closing make to project success</a:t>
            </a:r>
          </a:p>
          <a:p>
            <a:r>
              <a:rPr lang="en-US" dirty="0"/>
              <a:t>Describe several templates for creating documents for each process group</a:t>
            </a:r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Planning (3 of 3)</a:t>
            </a: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714638"/>
              </p:ext>
            </p:extLst>
          </p:nvPr>
        </p:nvGraphicFramePr>
        <p:xfrm>
          <a:off x="1381125" y="1117562"/>
          <a:ext cx="638175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2839">
                  <a:extLst>
                    <a:ext uri="{9D8B030D-6E8A-4147-A177-3AD203B41FA5}">
                      <a16:colId xmlns:a16="http://schemas.microsoft.com/office/drawing/2014/main" val="2662684571"/>
                    </a:ext>
                  </a:extLst>
                </a:gridCol>
                <a:gridCol w="5718911">
                  <a:extLst>
                    <a:ext uri="{9D8B030D-6E8A-4147-A177-3AD203B41FA5}">
                      <a16:colId xmlns:a16="http://schemas.microsoft.com/office/drawing/2014/main" val="6634688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Ranking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Potential Risk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2981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Lack of inputs from internal consultants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553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Lack of inputs from client representatives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3864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Security of new system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009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Outsourcing/purchasing for the article retrieval and Ask the Expert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features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556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Outsourcing/purchasing for processing online payment transactions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075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Organizing the templates and examples in a useful fashion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8254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Providing an efficient search feature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6238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Getting good feedback from Michael Chen and other senior consultants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15513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Effectively promoting the new system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4173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Realizing the benefits of the new system within one year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14976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381125" y="5460962"/>
            <a:ext cx="45952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Open Sans Regular"/>
              </a:rPr>
              <a:t>Table 3-10 List of Prioritized Risks</a:t>
            </a:r>
          </a:p>
        </p:txBody>
      </p:sp>
      <p:sp>
        <p:nvSpPr>
          <p:cNvPr id="2560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Open Sans Regular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Execution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Usually takes the most resources to perform</a:t>
            </a:r>
          </a:p>
          <a:p>
            <a:pPr lvl="1"/>
            <a:r>
              <a:rPr lang="en-US" dirty="0"/>
              <a:t>Project managers must use their leadership skills to handle the many challenges that occur during project execution</a:t>
            </a:r>
          </a:p>
          <a:p>
            <a:r>
              <a:rPr lang="en-US" dirty="0"/>
              <a:t>Table 3-11 lists the knowledge areas, executing processes, and outputs of project execution</a:t>
            </a:r>
          </a:p>
          <a:p>
            <a:pPr lvl="1"/>
            <a:r>
              <a:rPr lang="en-US" dirty="0"/>
              <a:t>Many project sponsors and customers focus on deliverables related to providing the products, services, or results desired from the project</a:t>
            </a:r>
          </a:p>
          <a:p>
            <a:pPr lvl="1"/>
            <a:r>
              <a:rPr lang="en-US" dirty="0"/>
              <a:t>It is equally important to document change requests and update planning documents</a:t>
            </a:r>
          </a:p>
          <a:p>
            <a:r>
              <a:rPr lang="en-US" dirty="0"/>
              <a:t>A milestone report can help focus on completing major milestones</a:t>
            </a:r>
          </a:p>
        </p:txBody>
      </p:sp>
      <p:sp>
        <p:nvSpPr>
          <p:cNvPr id="2662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Monitoring and Controlling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Involves measuring progress toward project objectives, monitoring deviation from the plan, and taking correction actions</a:t>
            </a:r>
          </a:p>
          <a:p>
            <a:pPr lvl="1"/>
            <a:r>
              <a:rPr lang="en-US" dirty="0"/>
              <a:t>Affects all other process groups and occurs during all phases of the project life cycle</a:t>
            </a:r>
          </a:p>
          <a:p>
            <a:r>
              <a:rPr lang="en-US" dirty="0"/>
              <a:t>Outputs include performance reports, change requests, and updates to various plans</a:t>
            </a:r>
          </a:p>
          <a:p>
            <a:pPr lvl="1"/>
            <a:r>
              <a:rPr lang="en-US" dirty="0"/>
              <a:t>See Table 3-13</a:t>
            </a:r>
          </a:p>
        </p:txBody>
      </p:sp>
      <p:sp>
        <p:nvSpPr>
          <p:cNvPr id="2969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Closing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Involves gaining stakeholder and customer acceptance of the final products and services </a:t>
            </a:r>
          </a:p>
          <a:p>
            <a:pPr lvl="1"/>
            <a:r>
              <a:rPr lang="en-US" dirty="0"/>
              <a:t>Even if projects are not completed, they should be closed out to learn from the past</a:t>
            </a:r>
          </a:p>
          <a:p>
            <a:r>
              <a:rPr lang="en-US" dirty="0"/>
              <a:t>Outputs may include project files and lessons-learned reports</a:t>
            </a:r>
          </a:p>
          <a:p>
            <a:pPr lvl="1"/>
            <a:r>
              <a:rPr lang="en-US" dirty="0"/>
              <a:t>Also may include a final report and presentation</a:t>
            </a:r>
          </a:p>
        </p:txBody>
      </p:sp>
      <p:sp>
        <p:nvSpPr>
          <p:cNvPr id="3072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Scrum Roles, Artifacts, and Ceremonies (1 of 5)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Product owner: person responsible for the business value of the project and for deciding what work to do and in what order, as documented in the product backlog</a:t>
            </a:r>
          </a:p>
          <a:p>
            <a:r>
              <a:rPr lang="en-US" dirty="0"/>
              <a:t>ScrumMaster: person who ensures that the team is productive, facilitates the daily Scrum, enables close cooperation across all roles and functions, and removes barriers that prevent the team from being effective</a:t>
            </a:r>
          </a:p>
          <a:p>
            <a:r>
              <a:rPr lang="en-US" dirty="0"/>
              <a:t>Scrum team or development team: cross-functional team of five to nine people who organize themselves and the work to produce the desired results for each sprint, which normally lasts two to four weeks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8144882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Scrum Roles, Artifacts, and Ceremonies (2 of 5)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artifact is a useful object created by people</a:t>
            </a:r>
          </a:p>
          <a:p>
            <a:r>
              <a:rPr lang="en-US" dirty="0"/>
              <a:t>Scrum artifacts</a:t>
            </a:r>
          </a:p>
          <a:p>
            <a:pPr lvl="1"/>
            <a:r>
              <a:rPr lang="en-US" dirty="0"/>
              <a:t>Product backlog: list of features prioritized by business value</a:t>
            </a:r>
          </a:p>
          <a:p>
            <a:pPr lvl="1"/>
            <a:r>
              <a:rPr lang="en-US" dirty="0"/>
              <a:t>Sprint backlog: highest-priority items from the product backlog to be completed within a sprint</a:t>
            </a:r>
          </a:p>
          <a:p>
            <a:pPr lvl="1"/>
            <a:r>
              <a:rPr lang="en-US" dirty="0"/>
              <a:t>Burndown chart: shows the cumulative work remaining in a sprint on a day-by-day basis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134687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Scrum Roles, Artifacts, and Ceremonies (3 of 5)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Scrum ceremonies</a:t>
            </a:r>
          </a:p>
          <a:p>
            <a:pPr lvl="1"/>
            <a:r>
              <a:rPr lang="en-US" dirty="0"/>
              <a:t>Sprint planning session: meeting with the team to select a set of work from the product backlog to deliver during a sprint</a:t>
            </a:r>
          </a:p>
          <a:p>
            <a:pPr lvl="1"/>
            <a:r>
              <a:rPr lang="en-US" dirty="0"/>
              <a:t>Daily Scrum: short meeting for the development team to share progress and challenges and plan work for the day</a:t>
            </a:r>
          </a:p>
          <a:p>
            <a:pPr lvl="1"/>
            <a:r>
              <a:rPr lang="en-US" dirty="0"/>
              <a:t>Sprint reviews: meeting in which the team demonstrates to the product owner what it has completed during the sprint</a:t>
            </a:r>
          </a:p>
          <a:p>
            <a:pPr lvl="1"/>
            <a:r>
              <a:rPr lang="en-US" dirty="0"/>
              <a:t>Sprint retrospectives: meeting in which the team looks for ways to improve the product and the process based on a review of the actual performance of the development team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Open Sans Regular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8080870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Scrum Roles, Artifacts, and Ceremonies (4 of 5)</a:t>
            </a:r>
          </a:p>
        </p:txBody>
      </p:sp>
      <p:pic>
        <p:nvPicPr>
          <p:cNvPr id="2" name="Picture 1" descr="Image illustrates a cycle of Scrum framework in terms of the project management process groups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06" y="1981200"/>
            <a:ext cx="6083387" cy="343662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2517503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Scrum Roles, Artifacts, and Ceremonies (5 of 5)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2119224"/>
              </p:ext>
            </p:extLst>
          </p:nvPr>
        </p:nvGraphicFramePr>
        <p:xfrm>
          <a:off x="691638" y="806116"/>
          <a:ext cx="7760724" cy="5011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5962">
                  <a:extLst>
                    <a:ext uri="{9D8B030D-6E8A-4147-A177-3AD203B41FA5}">
                      <a16:colId xmlns:a16="http://schemas.microsoft.com/office/drawing/2014/main" val="2180484818"/>
                    </a:ext>
                  </a:extLst>
                </a:gridCol>
                <a:gridCol w="6504762">
                  <a:extLst>
                    <a:ext uri="{9D8B030D-6E8A-4147-A177-3AD203B41FA5}">
                      <a16:colId xmlns:a16="http://schemas.microsoft.com/office/drawing/2014/main" val="123349792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Process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Scrum Activity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589559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Initiating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Open Sans Regula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319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Open Sans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Determine roles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1322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Open Sans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Decide how many sprints will compose each release and the scope of software</a:t>
                      </a:r>
                    </a:p>
                    <a:p>
                      <a:r>
                        <a:rPr lang="en-US" dirty="0"/>
                        <a:t>to deliver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3340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Planning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Open Sans Regula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8834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Open Sans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Create product backlog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7343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Open Sans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Create sprint backlog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92135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Open Sans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Create release backlog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24846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Open Sans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Plan work each day in the daily Scrum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788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Open Sans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Document stumbling blocks in a list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047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Executing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Open Sans Regula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583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Open Sans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Complete tasks each day during sprints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910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Open Sans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Produce a shippable product at the end of each sprint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422005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79606" y="5777867"/>
            <a:ext cx="7239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 Regular"/>
              </a:rPr>
              <a:t>Table 3-18 Unique Scrum activities by process group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9574845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Pre-Initiation and Initiation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 differences between pre-initiation in this case and the first case </a:t>
            </a:r>
          </a:p>
          <a:p>
            <a:pPr lvl="1"/>
            <a:r>
              <a:rPr lang="en-US" dirty="0"/>
              <a:t>Determining roles and deciding what functionality would be delivered as part of each release</a:t>
            </a:r>
          </a:p>
          <a:p>
            <a:pPr lvl="1"/>
            <a:r>
              <a:rPr lang="en-US" dirty="0"/>
              <a:t>How many sprints will be required to complete a release</a:t>
            </a:r>
          </a:p>
          <a:p>
            <a:pPr lvl="1"/>
            <a:r>
              <a:rPr lang="en-US" dirty="0"/>
              <a:t>How many releases of software to deliver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893021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management consists of 10 knowledge areas </a:t>
            </a:r>
          </a:p>
          <a:p>
            <a:pPr lvl="1"/>
            <a:r>
              <a:rPr lang="en-US" dirty="0"/>
              <a:t>Integration, scope, schedule, cost, quality, resource, communications, risk, procurement, and stakeholder management</a:t>
            </a:r>
          </a:p>
          <a:p>
            <a:r>
              <a:rPr lang="en-US" dirty="0"/>
              <a:t>Projects involve five project management process groups</a:t>
            </a:r>
          </a:p>
          <a:p>
            <a:pPr lvl="1"/>
            <a:r>
              <a:rPr lang="en-US" dirty="0"/>
              <a:t>Initiating, planning, executing, monitoring and controlling, and closing</a:t>
            </a:r>
          </a:p>
          <a:p>
            <a:pPr lvl="2"/>
            <a:r>
              <a:rPr lang="en-US" dirty="0"/>
              <a:t>Tailoring these process groups to meet individual project needs increases the chance of success in managing projects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336462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(1 of 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Because Scrum implies that team members work as a self-directed group, coached by the ScrumMaster, a team charter should not be necessary</a:t>
            </a:r>
          </a:p>
          <a:p>
            <a:r>
              <a:rPr lang="en-US" dirty="0"/>
              <a:t>Descriptions of work are identified in the product and sprint backlogs</a:t>
            </a:r>
          </a:p>
          <a:p>
            <a:r>
              <a:rPr lang="en-US" dirty="0"/>
              <a:t>More detailed work is documented in technical stories</a:t>
            </a:r>
          </a:p>
          <a:p>
            <a:r>
              <a:rPr lang="en-US" dirty="0"/>
              <a:t>Team must estimate a velocity or capacity for each sprint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1837229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(2 of 3)</a:t>
            </a:r>
          </a:p>
        </p:txBody>
      </p:sp>
      <p:pic>
        <p:nvPicPr>
          <p:cNvPr id="4" name="Picture 3" descr="Image displays a Gantt chart using the Scrum approach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807" y="1371600"/>
            <a:ext cx="5544386" cy="4440936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5690913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(3 of 3)</a:t>
            </a:r>
          </a:p>
        </p:txBody>
      </p:sp>
      <p:graphicFrame>
        <p:nvGraphicFramePr>
          <p:cNvPr id="16" name="Content Placeholder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9807239"/>
              </p:ext>
            </p:extLst>
          </p:nvPr>
        </p:nvGraphicFramePr>
        <p:xfrm>
          <a:off x="726693" y="881211"/>
          <a:ext cx="7690613" cy="4860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5307">
                  <a:extLst>
                    <a:ext uri="{9D8B030D-6E8A-4147-A177-3AD203B41FA5}">
                      <a16:colId xmlns:a16="http://schemas.microsoft.com/office/drawing/2014/main" val="2608537201"/>
                    </a:ext>
                  </a:extLst>
                </a:gridCol>
                <a:gridCol w="3845306">
                  <a:extLst>
                    <a:ext uri="{9D8B030D-6E8A-4147-A177-3AD203B41FA5}">
                      <a16:colId xmlns:a16="http://schemas.microsoft.com/office/drawing/2014/main" val="2598139746"/>
                    </a:ext>
                  </a:extLst>
                </a:gridCol>
              </a:tblGrid>
              <a:tr h="365541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Product Backlog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Sprint Backlog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929648"/>
                  </a:ext>
                </a:extLst>
              </a:tr>
              <a:tr h="421121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1. User story templates, samples, and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point person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1. User story templates, samples, and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point person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131015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2. WBS templates, samples, and point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person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2. WBS templates, samples, and point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person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4279352"/>
                  </a:ext>
                </a:extLst>
              </a:tr>
              <a:tr h="495734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3. Project schedule templates, samples,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and point person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3. Project schedule templates, samples,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and point person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9796191"/>
                  </a:ext>
                </a:extLst>
              </a:tr>
              <a:tr h="495734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4. Ability to charge customers for some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intranet products and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4. Ability to charge customers for some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intranet products and services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326831"/>
                  </a:ext>
                </a:extLst>
              </a:tr>
              <a:tr h="365541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5. Ability to collect user suggestions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5. Ability to collect user suggestions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582270"/>
                  </a:ext>
                </a:extLst>
              </a:tr>
              <a:tr h="365541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6. Business case templates, samples,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and point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person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Open Sans Regula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0214930"/>
                  </a:ext>
                </a:extLst>
              </a:tr>
              <a:tr h="365541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7. Ask the Expert feature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Open Sans Regula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351253"/>
                  </a:ext>
                </a:extLst>
              </a:tr>
              <a:tr h="495734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8. Stakeholder management strategy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templates, samples, and point person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Open Sans Regula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412205"/>
                  </a:ext>
                </a:extLst>
              </a:tr>
              <a:tr h="365541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9. Risk register templates, samples, and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point person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Open Sans Regula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4063076"/>
                  </a:ext>
                </a:extLst>
              </a:tr>
              <a:tr h="365541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 Regular"/>
                        </a:rPr>
                        <a:t>10. Etc.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Open Sans Regula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324522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726693" y="5723737"/>
            <a:ext cx="66103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 Regular"/>
              </a:rPr>
              <a:t>Table 3-19 Product and Sprint Backlogs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Open Sans Regular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2659541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most time and money should be spent on executing</a:t>
            </a:r>
          </a:p>
          <a:p>
            <a:pPr lvl="1"/>
            <a:r>
              <a:rPr lang="en-US" dirty="0"/>
              <a:t>Plans are implemented to create the desired product</a:t>
            </a:r>
          </a:p>
          <a:p>
            <a:r>
              <a:rPr lang="en-US" dirty="0"/>
              <a:t>Agile approach: team produces several iterations of a potentially shippable product</a:t>
            </a:r>
          </a:p>
          <a:p>
            <a:pPr lvl="1"/>
            <a:r>
              <a:rPr lang="en-US" dirty="0"/>
              <a:t>Users can access and make suggestions </a:t>
            </a:r>
          </a:p>
          <a:p>
            <a:r>
              <a:rPr lang="en-US" dirty="0"/>
              <a:t>Communications are different </a:t>
            </a:r>
          </a:p>
          <a:p>
            <a:pPr lvl="1"/>
            <a:r>
              <a:rPr lang="en-US" dirty="0"/>
              <a:t>Project team meets every morning, physically or virtually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9167629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and Controlling (1 of 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two main tools for monitoring and controlling in the Scrum framework </a:t>
            </a:r>
          </a:p>
          <a:p>
            <a:pPr lvl="1"/>
            <a:r>
              <a:rPr lang="en-US" dirty="0"/>
              <a:t>Daily Scrum: held each morning to plan and communicate work for the day and discuss any risks, issues, or blockers</a:t>
            </a:r>
          </a:p>
          <a:p>
            <a:pPr lvl="1"/>
            <a:r>
              <a:rPr lang="en-US" dirty="0"/>
              <a:t>Sprint review: work progress within a sprint can be represented on a sprint board maintained by the ScrumMaster</a:t>
            </a:r>
          </a:p>
          <a:p>
            <a:pPr lvl="2"/>
            <a:r>
              <a:rPr lang="en-US" dirty="0"/>
              <a:t>Burndown chart: an important artifact used to graphically display progress on each sprint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7385311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and Controlling (2 of 2)</a:t>
            </a:r>
          </a:p>
        </p:txBody>
      </p:sp>
      <p:pic>
        <p:nvPicPr>
          <p:cNvPr id="4" name="Picture 3" descr="Image illustrates the progress of work to complete and days to complete it in a burndown chart. 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386" y="1828800"/>
            <a:ext cx="5253228" cy="339685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3509371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the sprint review, the ScrumMaster leads a sprint retrospective</a:t>
            </a:r>
          </a:p>
          <a:p>
            <a:pPr lvl="1"/>
            <a:r>
              <a:rPr lang="en-US" dirty="0"/>
              <a:t>Team reflects on what happened during the sprint</a:t>
            </a:r>
          </a:p>
          <a:p>
            <a:r>
              <a:rPr lang="en-US" dirty="0"/>
              <a:t>Sprint retrospective is intended to answer two fundamental questions</a:t>
            </a:r>
          </a:p>
          <a:p>
            <a:pPr lvl="1"/>
            <a:r>
              <a:rPr lang="en-US" dirty="0"/>
              <a:t>What went well during the last sprint that we should continue doing?</a:t>
            </a:r>
          </a:p>
          <a:p>
            <a:pPr lvl="1"/>
            <a:r>
              <a:rPr lang="en-US" dirty="0"/>
              <a:t>What could we do differently to improve the product or process?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1743073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Templates by Process Group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Table 3-20 lists several templates used to prepare the documents shown in this chapter and later chapters</a:t>
            </a:r>
          </a:p>
          <a:p>
            <a:pPr lvl="1"/>
            <a:r>
              <a:rPr lang="en-US" dirty="0"/>
              <a:t>Download these and additional templates in one compressed file from the Companion website for this text or from the </a:t>
            </a:r>
            <a:r>
              <a:rPr lang="en-US" dirty="0">
                <a:hlinkClick r:id="rId2" action="ppaction://hlinkfile"/>
              </a:rPr>
              <a:t>author’s website. </a:t>
            </a:r>
            <a:endParaRPr lang="en-US" dirty="0"/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Summary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five project management process groups are initiating, planning, executing, monitoring and controlling, and closing</a:t>
            </a:r>
          </a:p>
          <a:p>
            <a:r>
              <a:rPr lang="en-US" dirty="0"/>
              <a:t>You can map the main activities of each process group to the ten knowledge areas</a:t>
            </a:r>
          </a:p>
          <a:p>
            <a:r>
              <a:rPr lang="en-US" dirty="0"/>
              <a:t>Some organizations develop their own information technology project management methodologies</a:t>
            </a:r>
          </a:p>
          <a:p>
            <a:r>
              <a:rPr lang="en-US" dirty="0"/>
              <a:t>The JWD Consulting case study provides an example of using the process groups and shows several important project documents</a:t>
            </a:r>
          </a:p>
          <a:p>
            <a:r>
              <a:rPr lang="en-US" dirty="0"/>
              <a:t>The second version of the same case study illustrates how to use Scrum, the leading agile method, to manage the project</a:t>
            </a:r>
          </a:p>
        </p:txBody>
      </p:sp>
      <p:sp>
        <p:nvSpPr>
          <p:cNvPr id="3277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Management Process Groups (1 of 2)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process is a series of actions directed toward a particular result</a:t>
            </a:r>
          </a:p>
          <a:p>
            <a:pPr lvl="1"/>
            <a:r>
              <a:rPr lang="en-US" dirty="0"/>
              <a:t>Project management can be viewed as a number of related processes</a:t>
            </a:r>
          </a:p>
          <a:p>
            <a:r>
              <a:rPr lang="en-US" dirty="0"/>
              <a:t>Project management process groups </a:t>
            </a:r>
          </a:p>
          <a:p>
            <a:pPr lvl="1"/>
            <a:r>
              <a:rPr lang="en-US" dirty="0"/>
              <a:t>Initiating processes</a:t>
            </a:r>
          </a:p>
          <a:p>
            <a:pPr lvl="1"/>
            <a:r>
              <a:rPr lang="en-US" dirty="0"/>
              <a:t>Planning processes</a:t>
            </a:r>
          </a:p>
          <a:p>
            <a:pPr lvl="1"/>
            <a:r>
              <a:rPr lang="en-US" dirty="0"/>
              <a:t>Executing processes</a:t>
            </a:r>
          </a:p>
          <a:p>
            <a:pPr lvl="1"/>
            <a:r>
              <a:rPr lang="en-US" dirty="0"/>
              <a:t>Monitoring and controlling processes</a:t>
            </a:r>
          </a:p>
          <a:p>
            <a:pPr lvl="1"/>
            <a:r>
              <a:rPr lang="en-US" dirty="0"/>
              <a:t>Closing processes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Management Process Groups (2 of 2)</a:t>
            </a:r>
          </a:p>
        </p:txBody>
      </p:sp>
      <p:pic>
        <p:nvPicPr>
          <p:cNvPr id="2" name="Picture 1" descr="Image shows that the alpha project managers spend more time on every process group, except executing, than their counterparts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718" y="1690689"/>
            <a:ext cx="5622563" cy="366522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1446E-C0DC-4D07-B169-0F2FF19A7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Level of Activity and Overlap of Process Groups Over Time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FC38D-A62A-4D2B-9B49-30681DD23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5" name="Content Placeholder 4" descr="Fig03-01">
            <a:extLst>
              <a:ext uri="{FF2B5EF4-FFF2-40B4-BE49-F238E27FC236}">
                <a16:creationId xmlns:a16="http://schemas.microsoft.com/office/drawing/2014/main" id="{98615126-F8E2-4861-9005-8DC8B72B48B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44"/>
          <a:stretch>
            <a:fillRect/>
          </a:stretch>
        </p:blipFill>
        <p:spPr bwMode="auto">
          <a:xfrm>
            <a:off x="1066800" y="1447800"/>
            <a:ext cx="6562874" cy="4288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7707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Mapping the Process Groups to the Knowledge Areas 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map the main activities of each PM process group into the ten knowledge areas using the </a:t>
            </a:r>
            <a:r>
              <a:rPr lang="en-US" i="1" dirty="0"/>
              <a:t>PMBOK</a:t>
            </a:r>
            <a:r>
              <a:rPr lang="en-US" i="1" baseline="30000" dirty="0"/>
              <a:t>®</a:t>
            </a:r>
            <a:r>
              <a:rPr lang="en-US" i="1" dirty="0"/>
              <a:t> Guide, Sixth Edition</a:t>
            </a:r>
          </a:p>
          <a:p>
            <a:pPr lvl="1"/>
            <a:r>
              <a:rPr lang="en-US" dirty="0"/>
              <a:t>Note that there are activities from each knowledge area under the planning process groups</a:t>
            </a:r>
          </a:p>
          <a:p>
            <a:pPr lvl="1"/>
            <a:r>
              <a:rPr lang="en-US" dirty="0"/>
              <a:t>Table 3-1 provides a big-picture view of the relationships among the 49 project management activities, the process groups in which they are typically completed, and the knowledge areas into which they fit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3FD8A7-93CF-4C56-AE50-57CB5719C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28ABE5-2FE8-414D-A695-AECDDE0C5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047"/>
            <a:ext cx="4867954" cy="683990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FCDA8C-D7A3-4E2B-9F86-60B1E7DD57FE}"/>
              </a:ext>
            </a:extLst>
          </p:cNvPr>
          <p:cNvSpPr/>
          <p:nvPr/>
        </p:nvSpPr>
        <p:spPr>
          <a:xfrm>
            <a:off x="5791200" y="2971800"/>
            <a:ext cx="282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HelveticaNeue-BoldCond"/>
              </a:rPr>
              <a:t>Project Management Process Group and Knowledge Area Mapping, PMBOK, 6</a:t>
            </a:r>
            <a:r>
              <a:rPr lang="en-US" sz="1200" baseline="30000" dirty="0">
                <a:latin typeface="HelveticaNeue-BoldCond"/>
              </a:rPr>
              <a:t>th</a:t>
            </a:r>
            <a:r>
              <a:rPr lang="en-US" sz="1200" dirty="0">
                <a:latin typeface="HelveticaNeue-BoldCond"/>
              </a:rPr>
              <a:t> Edition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40352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Developing an IT Project Management Methodology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idx="1"/>
          </p:nvPr>
        </p:nvSpPr>
        <p:spPr>
          <a:xfrm>
            <a:off x="626192" y="1805181"/>
            <a:ext cx="7886700" cy="4351338"/>
          </a:xfrm>
        </p:spPr>
        <p:txBody>
          <a:bodyPr/>
          <a:lstStyle/>
          <a:p>
            <a:r>
              <a:rPr lang="en-US" dirty="0"/>
              <a:t>Many organizations develop their own internal IT project management methodologies</a:t>
            </a:r>
          </a:p>
          <a:p>
            <a:pPr lvl="1"/>
            <a:r>
              <a:rPr lang="en-US" dirty="0"/>
              <a:t>A methodology describes how things should be done</a:t>
            </a:r>
          </a:p>
          <a:p>
            <a:pPr lvl="1"/>
            <a:r>
              <a:rPr lang="en-US" dirty="0"/>
              <a:t>A standard describes what should be done</a:t>
            </a:r>
          </a:p>
          <a:p>
            <a:r>
              <a:rPr lang="en-US" dirty="0"/>
              <a:t>Different project management methodologies</a:t>
            </a:r>
          </a:p>
          <a:p>
            <a:pPr lvl="1"/>
            <a:r>
              <a:rPr lang="en-US" dirty="0"/>
              <a:t>PRojects IN Controlled Environments (PRINCE2)</a:t>
            </a:r>
          </a:p>
          <a:p>
            <a:pPr lvl="1"/>
            <a:r>
              <a:rPr lang="en-US" dirty="0"/>
              <a:t>Agile</a:t>
            </a:r>
          </a:p>
          <a:p>
            <a:pPr lvl="1"/>
            <a:r>
              <a:rPr lang="en-US" dirty="0"/>
              <a:t>Rational Unified Process (RUP)</a:t>
            </a:r>
          </a:p>
          <a:p>
            <a:pPr lvl="1"/>
            <a:r>
              <a:rPr lang="en-US" dirty="0"/>
              <a:t>Six Sigma</a:t>
            </a:r>
          </a:p>
        </p:txBody>
      </p:sp>
      <p:sp>
        <p:nvSpPr>
          <p:cNvPr id="1843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rand_PPT_Template_SIMPLIFIED_SD">
  <a:themeElements>
    <a:clrScheme name="Cengage Colors">
      <a:dk1>
        <a:srgbClr val="004978"/>
      </a:dk1>
      <a:lt1>
        <a:srgbClr val="FFFFFF"/>
      </a:lt1>
      <a:dk2>
        <a:srgbClr val="006198"/>
      </a:dk2>
      <a:lt2>
        <a:srgbClr val="E7E6E6"/>
      </a:lt2>
      <a:accent1>
        <a:srgbClr val="0098D4"/>
      </a:accent1>
      <a:accent2>
        <a:srgbClr val="00B7E6"/>
      </a:accent2>
      <a:accent3>
        <a:srgbClr val="81CFEC"/>
      </a:accent3>
      <a:accent4>
        <a:srgbClr val="E8255F"/>
      </a:accent4>
      <a:accent5>
        <a:srgbClr val="FF6300"/>
      </a:accent5>
      <a:accent6>
        <a:srgbClr val="F5B600"/>
      </a:accent6>
      <a:hlink>
        <a:srgbClr val="00B7E6"/>
      </a:hlink>
      <a:folHlink>
        <a:srgbClr val="0098D4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effectLst/>
      </a:spPr>
      <a:bodyPr wrap="square" lIns="0" tIns="0" rIns="0" rtlCol="0" anchor="b">
        <a:spAutoFit/>
      </a:bodyPr>
      <a:lstStyle>
        <a:defPPr>
          <a:defRPr sz="2000" dirty="0" smtClean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60808_Cengage PP Brand Update" id="{61CF522C-3938-544D-B6D2-01C3CB24134A}" vid="{85A4C21B-B5BA-1B4B-9AA0-C3802FB375A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42A3490737CF47A3BC21B17FB734AC" ma:contentTypeVersion="2" ma:contentTypeDescription="Create a new document." ma:contentTypeScope="" ma:versionID="3332f689f1cab291d73add817b534ebe">
  <xsd:schema xmlns:xsd="http://www.w3.org/2001/XMLSchema" xmlns:xs="http://www.w3.org/2001/XMLSchema" xmlns:p="http://schemas.microsoft.com/office/2006/metadata/properties" xmlns:ns2="4fc70034-6082-49d3-8b8d-450ab2245214" targetNamespace="http://schemas.microsoft.com/office/2006/metadata/properties" ma:root="true" ma:fieldsID="616f7ee2f4508683c1716824fe2e7abd" ns2:_="">
    <xsd:import namespace="4fc70034-6082-49d3-8b8d-450ab22452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c70034-6082-49d3-8b8d-450ab22452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F76DCC7-8B82-4226-A360-7A69E635A91B}"/>
</file>

<file path=customXml/itemProps2.xml><?xml version="1.0" encoding="utf-8"?>
<ds:datastoreItem xmlns:ds="http://schemas.openxmlformats.org/officeDocument/2006/customXml" ds:itemID="{49148B8E-E08C-41C2-B7D2-568A2C61613D}"/>
</file>

<file path=customXml/itemProps3.xml><?xml version="1.0" encoding="utf-8"?>
<ds:datastoreItem xmlns:ds="http://schemas.openxmlformats.org/officeDocument/2006/customXml" ds:itemID="{D4FC632D-5F62-4268-BCDF-05414C750FD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4202</Words>
  <Application>Microsoft Office PowerPoint</Application>
  <PresentationFormat>On-screen Show (4:3)</PresentationFormat>
  <Paragraphs>326</Paragraphs>
  <Slides>38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Calibri</vt:lpstr>
      <vt:lpstr>HelveticaNeue-BoldCond</vt:lpstr>
      <vt:lpstr>Open Sans Regular</vt:lpstr>
      <vt:lpstr>Summer Font</vt:lpstr>
      <vt:lpstr>Times New Roman</vt:lpstr>
      <vt:lpstr>Brand_PPT_Template_SIMPLIFIED_SD</vt:lpstr>
      <vt:lpstr>Chapter 3: The Project Management Process Groups</vt:lpstr>
      <vt:lpstr>Learning Objectives</vt:lpstr>
      <vt:lpstr>Introduction</vt:lpstr>
      <vt:lpstr>Project Management Process Groups (1 of 2)</vt:lpstr>
      <vt:lpstr>Project Management Process Groups (2 of 2)</vt:lpstr>
      <vt:lpstr>Level of Activity and Overlap of Process Groups Over Time</vt:lpstr>
      <vt:lpstr>Mapping the Process Groups to the Knowledge Areas </vt:lpstr>
      <vt:lpstr>PowerPoint Presentation</vt:lpstr>
      <vt:lpstr>Developing an IT Project Management Methodology</vt:lpstr>
      <vt:lpstr>What Went Right?</vt:lpstr>
      <vt:lpstr>Project Pre-Initiation and Initiation </vt:lpstr>
      <vt:lpstr>Pre-initiation Tasks </vt:lpstr>
      <vt:lpstr>Initiating (1 of 5)</vt:lpstr>
      <vt:lpstr>Initiating (2 of 5)</vt:lpstr>
      <vt:lpstr>Initiating (3 of 5) </vt:lpstr>
      <vt:lpstr>Initiating (4 of 5)</vt:lpstr>
      <vt:lpstr>Initiating (5 of 5)</vt:lpstr>
      <vt:lpstr>Project Planning (1 of 3)</vt:lpstr>
      <vt:lpstr>Project Planning (2 of 3)</vt:lpstr>
      <vt:lpstr>Project Planning (3 of 3)</vt:lpstr>
      <vt:lpstr>Project Execution</vt:lpstr>
      <vt:lpstr>Project Monitoring and Controlling</vt:lpstr>
      <vt:lpstr>Project Closing</vt:lpstr>
      <vt:lpstr>Scrum Roles, Artifacts, and Ceremonies (1 of 5)</vt:lpstr>
      <vt:lpstr>Scrum Roles, Artifacts, and Ceremonies (2 of 5)</vt:lpstr>
      <vt:lpstr>Scrum Roles, Artifacts, and Ceremonies (3 of 5)</vt:lpstr>
      <vt:lpstr>Scrum Roles, Artifacts, and Ceremonies (4 of 5)</vt:lpstr>
      <vt:lpstr>Scrum Roles, Artifacts, and Ceremonies (5 of 5)</vt:lpstr>
      <vt:lpstr>Project Pre-Initiation and Initiation</vt:lpstr>
      <vt:lpstr>Planning (1 of 3)</vt:lpstr>
      <vt:lpstr>Planning (2 of 3)</vt:lpstr>
      <vt:lpstr>Planning (3 of 3)</vt:lpstr>
      <vt:lpstr>Executing</vt:lpstr>
      <vt:lpstr>Monitoring and Controlling (1 of 2)</vt:lpstr>
      <vt:lpstr>Monitoring and Controlling (2 of 2)</vt:lpstr>
      <vt:lpstr>Closing</vt:lpstr>
      <vt:lpstr>Templates by Process Group</vt:lpstr>
      <vt:lpstr>Chapter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2018-05-17T22:44:58Z</dcterms:created>
  <dcterms:modified xsi:type="dcterms:W3CDTF">2021-08-29T16:19:45Z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0x0101005042A3490737CF47A3BC21B17FB734AC</vt:lpwstr>
  </property>
</Properties>
</file>