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43" r:id="rId1"/>
  </p:sldMasterIdLst>
  <p:notesMasterIdLst>
    <p:notesMasterId r:id="rId56"/>
  </p:notesMasterIdLst>
  <p:handoutMasterIdLst>
    <p:handoutMasterId r:id="rId57"/>
  </p:handoutMasterIdLst>
  <p:sldIdLst>
    <p:sldId id="257" r:id="rId2"/>
    <p:sldId id="334" r:id="rId3"/>
    <p:sldId id="335" r:id="rId4"/>
    <p:sldId id="336" r:id="rId5"/>
    <p:sldId id="387" r:id="rId6"/>
    <p:sldId id="388" r:id="rId7"/>
    <p:sldId id="339" r:id="rId8"/>
    <p:sldId id="389" r:id="rId9"/>
    <p:sldId id="405" r:id="rId10"/>
    <p:sldId id="340" r:id="rId11"/>
    <p:sldId id="341" r:id="rId12"/>
    <p:sldId id="342" r:id="rId13"/>
    <p:sldId id="343" r:id="rId14"/>
    <p:sldId id="406" r:id="rId15"/>
    <p:sldId id="407" r:id="rId16"/>
    <p:sldId id="345" r:id="rId17"/>
    <p:sldId id="346" r:id="rId18"/>
    <p:sldId id="347" r:id="rId19"/>
    <p:sldId id="348" r:id="rId20"/>
    <p:sldId id="350" r:id="rId21"/>
    <p:sldId id="351" r:id="rId22"/>
    <p:sldId id="352" r:id="rId23"/>
    <p:sldId id="403" r:id="rId24"/>
    <p:sldId id="404" r:id="rId25"/>
    <p:sldId id="355" r:id="rId26"/>
    <p:sldId id="410" r:id="rId27"/>
    <p:sldId id="409" r:id="rId28"/>
    <p:sldId id="411" r:id="rId29"/>
    <p:sldId id="412" r:id="rId30"/>
    <p:sldId id="413" r:id="rId31"/>
    <p:sldId id="414" r:id="rId32"/>
    <p:sldId id="415" r:id="rId33"/>
    <p:sldId id="392" r:id="rId34"/>
    <p:sldId id="393" r:id="rId35"/>
    <p:sldId id="432" r:id="rId36"/>
    <p:sldId id="366" r:id="rId37"/>
    <p:sldId id="416" r:id="rId38"/>
    <p:sldId id="368" r:id="rId39"/>
    <p:sldId id="417" r:id="rId40"/>
    <p:sldId id="371" r:id="rId41"/>
    <p:sldId id="373" r:id="rId42"/>
    <p:sldId id="377" r:id="rId43"/>
    <p:sldId id="379" r:id="rId44"/>
    <p:sldId id="380" r:id="rId45"/>
    <p:sldId id="381" r:id="rId46"/>
    <p:sldId id="418" r:id="rId47"/>
    <p:sldId id="400" r:id="rId48"/>
    <p:sldId id="401" r:id="rId49"/>
    <p:sldId id="397" r:id="rId50"/>
    <p:sldId id="382" r:id="rId51"/>
    <p:sldId id="419" r:id="rId52"/>
    <p:sldId id="384" r:id="rId53"/>
    <p:sldId id="420" r:id="rId54"/>
    <p:sldId id="386" r:id="rId55"/>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D3D4"/>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0" autoAdjust="0"/>
    <p:restoredTop sz="94551" autoAdjust="0"/>
  </p:normalViewPr>
  <p:slideViewPr>
    <p:cSldViewPr>
      <p:cViewPr varScale="1">
        <p:scale>
          <a:sx n="108" d="100"/>
          <a:sy n="108" d="100"/>
        </p:scale>
        <p:origin x="175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807"/>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65"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DE7A870C-EC54-4148-901E-A516377A0CF8}" type="slidenum">
              <a:rPr lang="en-US"/>
              <a:pPr>
                <a:defRPr/>
              </a:pPr>
              <a:t>‹#›</a:t>
            </a:fld>
            <a:endParaRPr lang="en-US" dirty="0"/>
          </a:p>
        </p:txBody>
      </p:sp>
    </p:spTree>
    <p:extLst>
      <p:ext uri="{BB962C8B-B14F-4D97-AF65-F5344CB8AC3E}">
        <p14:creationId xmlns:p14="http://schemas.microsoft.com/office/powerpoint/2010/main" val="3635304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00C9DF17-3590-4592-BD36-41A88398513D}" type="slidenum">
              <a:rPr lang="en-US"/>
              <a:pPr>
                <a:defRPr/>
              </a:pPr>
              <a:t>‹#›</a:t>
            </a:fld>
            <a:endParaRPr lang="en-US" dirty="0"/>
          </a:p>
        </p:txBody>
      </p:sp>
    </p:spTree>
    <p:extLst>
      <p:ext uri="{BB962C8B-B14F-4D97-AF65-F5344CB8AC3E}">
        <p14:creationId xmlns:p14="http://schemas.microsoft.com/office/powerpoint/2010/main" val="32200066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endParaRPr lang="en-US" dirty="0"/>
          </a:p>
        </p:txBody>
      </p:sp>
      <p:sp>
        <p:nvSpPr>
          <p:cNvPr id="71684" name="Slide Number Placeholder 3"/>
          <p:cNvSpPr>
            <a:spLocks noGrp="1"/>
          </p:cNvSpPr>
          <p:nvPr>
            <p:ph type="sldNum" sz="quarter" idx="5"/>
          </p:nvPr>
        </p:nvSpPr>
        <p:spPr>
          <a:noFill/>
        </p:spPr>
        <p:txBody>
          <a:bodyPr/>
          <a:lstStyle/>
          <a:p>
            <a:fld id="{C57FC25B-8351-41F2-BCDE-922E655F08A3}" type="slidenum">
              <a:rPr lang="en-US" smtClean="0"/>
              <a:pPr/>
              <a:t>1</a:t>
            </a:fld>
            <a:endParaRPr lang="en-US" dirty="0"/>
          </a:p>
        </p:txBody>
      </p:sp>
    </p:spTree>
    <p:extLst>
      <p:ext uri="{BB962C8B-B14F-4D97-AF65-F5344CB8AC3E}">
        <p14:creationId xmlns:p14="http://schemas.microsoft.com/office/powerpoint/2010/main" val="1456005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39</a:t>
            </a:fld>
            <a:endParaRPr lang="en-US" dirty="0"/>
          </a:p>
        </p:txBody>
      </p:sp>
    </p:spTree>
    <p:extLst>
      <p:ext uri="{BB962C8B-B14F-4D97-AF65-F5344CB8AC3E}">
        <p14:creationId xmlns:p14="http://schemas.microsoft.com/office/powerpoint/2010/main" val="2084197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42</a:t>
            </a:fld>
            <a:endParaRPr lang="en-US" dirty="0"/>
          </a:p>
        </p:txBody>
      </p:sp>
    </p:spTree>
    <p:extLst>
      <p:ext uri="{BB962C8B-B14F-4D97-AF65-F5344CB8AC3E}">
        <p14:creationId xmlns:p14="http://schemas.microsoft.com/office/powerpoint/2010/main" val="3637584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47</a:t>
            </a:fld>
            <a:endParaRPr lang="en-US" dirty="0"/>
          </a:p>
        </p:txBody>
      </p:sp>
    </p:spTree>
    <p:extLst>
      <p:ext uri="{BB962C8B-B14F-4D97-AF65-F5344CB8AC3E}">
        <p14:creationId xmlns:p14="http://schemas.microsoft.com/office/powerpoint/2010/main" val="1934966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2</a:t>
            </a:fld>
            <a:endParaRPr lang="en-US" dirty="0"/>
          </a:p>
        </p:txBody>
      </p:sp>
    </p:spTree>
    <p:extLst>
      <p:ext uri="{BB962C8B-B14F-4D97-AF65-F5344CB8AC3E}">
        <p14:creationId xmlns:p14="http://schemas.microsoft.com/office/powerpoint/2010/main" val="1754360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10</a:t>
            </a:fld>
            <a:endParaRPr lang="en-US" dirty="0"/>
          </a:p>
        </p:txBody>
      </p:sp>
    </p:spTree>
    <p:extLst>
      <p:ext uri="{BB962C8B-B14F-4D97-AF65-F5344CB8AC3E}">
        <p14:creationId xmlns:p14="http://schemas.microsoft.com/office/powerpoint/2010/main" val="2208405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14</a:t>
            </a:fld>
            <a:endParaRPr lang="en-US" dirty="0"/>
          </a:p>
        </p:txBody>
      </p:sp>
    </p:spTree>
    <p:extLst>
      <p:ext uri="{BB962C8B-B14F-4D97-AF65-F5344CB8AC3E}">
        <p14:creationId xmlns:p14="http://schemas.microsoft.com/office/powerpoint/2010/main" val="1299067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26</a:t>
            </a:fld>
            <a:endParaRPr lang="en-US" dirty="0"/>
          </a:p>
        </p:txBody>
      </p:sp>
    </p:spTree>
    <p:extLst>
      <p:ext uri="{BB962C8B-B14F-4D97-AF65-F5344CB8AC3E}">
        <p14:creationId xmlns:p14="http://schemas.microsoft.com/office/powerpoint/2010/main" val="2252105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27</a:t>
            </a:fld>
            <a:endParaRPr lang="en-US" dirty="0"/>
          </a:p>
        </p:txBody>
      </p:sp>
    </p:spTree>
    <p:extLst>
      <p:ext uri="{BB962C8B-B14F-4D97-AF65-F5344CB8AC3E}">
        <p14:creationId xmlns:p14="http://schemas.microsoft.com/office/powerpoint/2010/main" val="1415534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28</a:t>
            </a:fld>
            <a:endParaRPr lang="en-US" dirty="0"/>
          </a:p>
        </p:txBody>
      </p:sp>
    </p:spTree>
    <p:extLst>
      <p:ext uri="{BB962C8B-B14F-4D97-AF65-F5344CB8AC3E}">
        <p14:creationId xmlns:p14="http://schemas.microsoft.com/office/powerpoint/2010/main" val="2712744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30</a:t>
            </a:fld>
            <a:endParaRPr lang="en-US" dirty="0"/>
          </a:p>
        </p:txBody>
      </p:sp>
    </p:spTree>
    <p:extLst>
      <p:ext uri="{BB962C8B-B14F-4D97-AF65-F5344CB8AC3E}">
        <p14:creationId xmlns:p14="http://schemas.microsoft.com/office/powerpoint/2010/main" val="3755480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0C9DF17-3590-4592-BD36-41A88398513D}" type="slidenum">
              <a:rPr lang="en-US" smtClean="0"/>
              <a:pPr>
                <a:defRPr/>
              </a:pPr>
              <a:t>37</a:t>
            </a:fld>
            <a:endParaRPr lang="en-US" dirty="0"/>
          </a:p>
        </p:txBody>
      </p:sp>
    </p:spTree>
    <p:extLst>
      <p:ext uri="{BB962C8B-B14F-4D97-AF65-F5344CB8AC3E}">
        <p14:creationId xmlns:p14="http://schemas.microsoft.com/office/powerpoint/2010/main" val="17363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224823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Divider Option 1">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09" y="307397"/>
            <a:ext cx="1592580" cy="360426"/>
          </a:xfrm>
          <a:prstGeom prst="rect">
            <a:avLst/>
          </a:prstGeom>
        </p:spPr>
      </p:pic>
      <p:sp>
        <p:nvSpPr>
          <p:cNvPr id="3" name="Text Placeholder 2"/>
          <p:cNvSpPr>
            <a:spLocks noGrp="1"/>
          </p:cNvSpPr>
          <p:nvPr>
            <p:ph type="body" sz="quarter" idx="10" hasCustomPrompt="1"/>
          </p:nvPr>
        </p:nvSpPr>
        <p:spPr>
          <a:xfrm>
            <a:off x="3650456" y="4225703"/>
            <a:ext cx="1843088" cy="657225"/>
          </a:xfrm>
        </p:spPr>
        <p:txBody>
          <a:bodyPr>
            <a:normAutofit/>
          </a:bodyPr>
          <a:lstStyle>
            <a:lvl1pPr marL="0" indent="0" algn="ctr">
              <a:buNone/>
              <a:defRPr sz="1800" b="0" i="0">
                <a:solidFill>
                  <a:schemeClr val="bg1"/>
                </a:solidFill>
                <a:latin typeface="Open Sans" charset="0"/>
                <a:ea typeface="Open Sans" charset="0"/>
                <a:cs typeface="Open Sans" charset="0"/>
              </a:defRPr>
            </a:lvl1pPr>
          </a:lstStyle>
          <a:p>
            <a:pPr lvl="0"/>
            <a:r>
              <a:rPr lang="en-US" dirty="0"/>
              <a:t>Date Here</a:t>
            </a:r>
          </a:p>
        </p:txBody>
      </p:sp>
      <p:sp>
        <p:nvSpPr>
          <p:cNvPr id="6" name="Text Placeholder 5"/>
          <p:cNvSpPr>
            <a:spLocks noGrp="1"/>
          </p:cNvSpPr>
          <p:nvPr>
            <p:ph type="body" sz="quarter" idx="11" hasCustomPrompt="1"/>
          </p:nvPr>
        </p:nvSpPr>
        <p:spPr>
          <a:xfrm>
            <a:off x="955931" y="2275311"/>
            <a:ext cx="7232139" cy="1549400"/>
          </a:xfrm>
        </p:spPr>
        <p:txBody>
          <a:bodyPr anchor="b" anchorCtr="0">
            <a:normAutofit/>
          </a:bodyPr>
          <a:lstStyle>
            <a:lvl1pPr marL="0" indent="0" algn="ctr">
              <a:buNone/>
              <a:defRPr sz="3200" b="0" i="0">
                <a:solidFill>
                  <a:schemeClr val="bg1"/>
                </a:solidFill>
                <a:latin typeface="Open Sans" charset="0"/>
                <a:ea typeface="Open Sans" charset="0"/>
                <a:cs typeface="Open Sans" charset="0"/>
              </a:defRPr>
            </a:lvl1pPr>
            <a:lvl2pPr marL="342900" indent="0" algn="ctr">
              <a:buNone/>
              <a:defRPr>
                <a:latin typeface="Summer Font" charset="0"/>
                <a:ea typeface="Summer Font" charset="0"/>
                <a:cs typeface="Summer Font" charset="0"/>
              </a:defRPr>
            </a:lvl2pPr>
            <a:lvl3pPr marL="685800" indent="0" algn="ctr">
              <a:buNone/>
              <a:defRPr>
                <a:latin typeface="Summer Font" charset="0"/>
                <a:ea typeface="Summer Font" charset="0"/>
                <a:cs typeface="Summer Font" charset="0"/>
              </a:defRPr>
            </a:lvl3pPr>
            <a:lvl4pPr marL="1028700" indent="0" algn="ctr">
              <a:buNone/>
              <a:defRPr>
                <a:latin typeface="Summer Font" charset="0"/>
                <a:ea typeface="Summer Font" charset="0"/>
                <a:cs typeface="Summer Font" charset="0"/>
              </a:defRPr>
            </a:lvl4pPr>
          </a:lstStyle>
          <a:p>
            <a:pPr lvl="0"/>
            <a:r>
              <a:rPr lang="en-US" dirty="0"/>
              <a:t>Click Here To Edit Headline</a:t>
            </a:r>
          </a:p>
        </p:txBody>
      </p:sp>
      <p:sp>
        <p:nvSpPr>
          <p:cNvPr id="4" name="Text Placeholder 3"/>
          <p:cNvSpPr>
            <a:spLocks noGrp="1"/>
          </p:cNvSpPr>
          <p:nvPr>
            <p:ph type="body" sz="quarter" idx="12"/>
          </p:nvPr>
        </p:nvSpPr>
        <p:spPr>
          <a:xfrm>
            <a:off x="2151063" y="1277938"/>
            <a:ext cx="4914900" cy="16525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10975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ustom Layout">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a:t>Edit Master text styles</a:t>
            </a:r>
          </a:p>
        </p:txBody>
      </p:sp>
      <p:sp>
        <p:nvSpPr>
          <p:cNvPr id="12" name="Text Placeholder 11"/>
          <p:cNvSpPr>
            <a:spLocks noGrp="1"/>
          </p:cNvSpPr>
          <p:nvPr>
            <p:ph type="body" sz="quarter" idx="17"/>
          </p:nvPr>
        </p:nvSpPr>
        <p:spPr>
          <a:xfrm>
            <a:off x="557683" y="1638300"/>
            <a:ext cx="8033657" cy="4394200"/>
          </a:xfrm>
        </p:spPr>
        <p:txBody>
          <a:bodyPr>
            <a:normAutofit/>
          </a:bodyPr>
          <a:lstStyle>
            <a:lvl1pPr marL="0" indent="0">
              <a:buNone/>
              <a:defRPr sz="1600"/>
            </a:lvl1pPr>
            <a:lvl2pPr>
              <a:defRPr sz="1600"/>
            </a:lvl2pPr>
            <a:lvl3pPr marL="857250" indent="-171450">
              <a:buFontTx/>
              <a:buChar cha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7"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016323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Custom Layout">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2" name="TextBox 1"/>
          <p:cNvSpPr txBox="1"/>
          <p:nvPr/>
        </p:nvSpPr>
        <p:spPr>
          <a:xfrm>
            <a:off x="-872836" y="2348346"/>
            <a:ext cx="748145" cy="405246"/>
          </a:xfrm>
          <a:prstGeom prst="rect">
            <a:avLst/>
          </a:prstGeom>
          <a:noFill/>
          <a:effectLst>
            <a:outerShdw dist="12700" dir="5400000" algn="t" rotWithShape="0">
              <a:schemeClr val="tx1"/>
            </a:outerShdw>
          </a:effectLst>
        </p:spPr>
        <p:txBody>
          <a:bodyPr wrap="square" lIns="0" tIns="0" rIns="0" rtlCol="0" anchor="b">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497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35617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4" name="Text Placeholder 3"/>
          <p:cNvSpPr>
            <a:spLocks noGrp="1"/>
          </p:cNvSpPr>
          <p:nvPr>
            <p:ph type="body" sz="quarter" idx="18"/>
          </p:nvPr>
        </p:nvSpPr>
        <p:spPr>
          <a:xfrm>
            <a:off x="4777988"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
          </p:nvPr>
        </p:nvSpPr>
        <p:spPr>
          <a:xfrm>
            <a:off x="557682"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2" name="Content Placeholder 2"/>
          <p:cNvSpPr>
            <a:spLocks noGrp="1"/>
          </p:cNvSpPr>
          <p:nvPr>
            <p:ph idx="20"/>
          </p:nvPr>
        </p:nvSpPr>
        <p:spPr>
          <a:xfrm>
            <a:off x="4777988"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920529839"/>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5"/>
          <p:cNvSpPr>
            <a:spLocks noGrp="1"/>
          </p:cNvSpPr>
          <p:nvPr>
            <p:ph type="body" sz="quarter" idx="13" hasCustomPrompt="1"/>
          </p:nvPr>
        </p:nvSpPr>
        <p:spPr>
          <a:xfrm>
            <a:off x="555172"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6" name="Text Placeholder 3"/>
          <p:cNvSpPr>
            <a:spLocks noGrp="1"/>
          </p:cNvSpPr>
          <p:nvPr>
            <p:ph type="body" sz="quarter" idx="18"/>
          </p:nvPr>
        </p:nvSpPr>
        <p:spPr>
          <a:xfrm>
            <a:off x="3334349"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0"/>
          </p:nvPr>
        </p:nvSpPr>
        <p:spPr>
          <a:xfrm>
            <a:off x="6116038"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
          </p:nvPr>
        </p:nvSpPr>
        <p:spPr>
          <a:xfrm>
            <a:off x="557682"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9" name="Content Placeholder 2"/>
          <p:cNvSpPr>
            <a:spLocks noGrp="1"/>
          </p:cNvSpPr>
          <p:nvPr>
            <p:ph idx="22"/>
          </p:nvPr>
        </p:nvSpPr>
        <p:spPr>
          <a:xfrm>
            <a:off x="3334349"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23" name="Content Placeholder 2"/>
          <p:cNvSpPr>
            <a:spLocks noGrp="1"/>
          </p:cNvSpPr>
          <p:nvPr>
            <p:ph idx="23"/>
          </p:nvPr>
        </p:nvSpPr>
        <p:spPr>
          <a:xfrm>
            <a:off x="6109465"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4007161701"/>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Custom Layout">
    <p:spTree>
      <p:nvGrpSpPr>
        <p:cNvPr id="1" name=""/>
        <p:cNvGrpSpPr/>
        <p:nvPr/>
      </p:nvGrpSpPr>
      <p:grpSpPr>
        <a:xfrm>
          <a:off x="0" y="0"/>
          <a:ext cx="0" cy="0"/>
          <a:chOff x="0" y="0"/>
          <a:chExt cx="0" cy="0"/>
        </a:xfrm>
      </p:grpSpPr>
      <p:sp>
        <p:nvSpPr>
          <p:cNvPr id="18"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F11DC2A-2F4E-4F79-A3F5-88DB509F96F8}"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3876757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8A5D6-B081-4DEA-AFA6-7CE8497C3BF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900ECD3-241C-498C-AE8A-C369AAB146E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D44DE4E-2EA8-4FEC-8923-3AF317539A51}"/>
              </a:ext>
            </a:extLst>
          </p:cNvPr>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5" name="Footer Placeholder 4">
            <a:extLst>
              <a:ext uri="{FF2B5EF4-FFF2-40B4-BE49-F238E27FC236}">
                <a16:creationId xmlns:a16="http://schemas.microsoft.com/office/drawing/2014/main" id="{EE7D84E6-27AD-4EEA-A335-664FA1B1ED9E}"/>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6" name="Slide Number Placeholder 5">
            <a:extLst>
              <a:ext uri="{FF2B5EF4-FFF2-40B4-BE49-F238E27FC236}">
                <a16:creationId xmlns:a16="http://schemas.microsoft.com/office/drawing/2014/main" id="{EF036050-30CC-48E6-8A82-5CEB2AD3F03D}"/>
              </a:ext>
            </a:extLst>
          </p:cNvPr>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86E95EF-C699-41F4-A9B7-78276692A070}"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1508802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4268F-3C1B-46C6-8416-CC17C6037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95AC9-BFC6-4E47-89AB-74CA8BB509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422260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3"/>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456018094"/>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Lst>
  <p:hf sldNum="0" hdr="0" dt="0"/>
  <p:txStyles>
    <p:titleStyle>
      <a:lvl1pPr algn="l" defTabSz="685800" rtl="0" eaLnBrk="1" latinLnBrk="0" hangingPunct="1">
        <a:lnSpc>
          <a:spcPct val="90000"/>
        </a:lnSpc>
        <a:spcBef>
          <a:spcPct val="0"/>
        </a:spcBef>
        <a:buNone/>
        <a:defRPr sz="2600" b="0" i="0" kern="1200">
          <a:solidFill>
            <a:schemeClr val="tx1"/>
          </a:solidFill>
          <a:latin typeface="Open Sans" charset="0"/>
          <a:ea typeface="Open Sans" charset="0"/>
          <a:cs typeface="Open Sans" charset="0"/>
        </a:defRPr>
      </a:lvl1pPr>
    </p:titleStyle>
    <p:body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Open Sans Regular" charset="0"/>
          <a:ea typeface="+mn-ea"/>
          <a:cs typeface="+mn-cs"/>
        </a:defRPr>
      </a:lvl1pPr>
      <a:lvl2pPr marL="514350" indent="-171450" algn="l" defTabSz="685800" rtl="0" eaLnBrk="1" latinLnBrk="0" hangingPunct="1">
        <a:lnSpc>
          <a:spcPct val="90000"/>
        </a:lnSpc>
        <a:spcBef>
          <a:spcPts val="375"/>
        </a:spcBef>
        <a:buFont typeface="Arial"/>
        <a:buChar char="•"/>
        <a:defRPr sz="1800" b="0" i="0" kern="1200">
          <a:solidFill>
            <a:schemeClr val="tx1"/>
          </a:solidFill>
          <a:latin typeface="Open Sans Regular" charset="0"/>
          <a:ea typeface="+mn-ea"/>
          <a:cs typeface="+mn-cs"/>
        </a:defRPr>
      </a:lvl2pPr>
      <a:lvl3pPr marL="857250" indent="-171450" algn="l" defTabSz="685800" rtl="0" eaLnBrk="1" latinLnBrk="0" hangingPunct="1">
        <a:lnSpc>
          <a:spcPct val="90000"/>
        </a:lnSpc>
        <a:spcBef>
          <a:spcPts val="375"/>
        </a:spcBef>
        <a:buFont typeface="Arial"/>
        <a:buChar char="•"/>
        <a:defRPr sz="1500" b="0" i="0" kern="1200">
          <a:solidFill>
            <a:schemeClr val="tx1"/>
          </a:solidFill>
          <a:latin typeface="Open Sans Regular" charset="0"/>
          <a:ea typeface="+mn-ea"/>
          <a:cs typeface="+mn-cs"/>
        </a:defRPr>
      </a:lvl3pPr>
      <a:lvl4pPr marL="12001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4pPr>
      <a:lvl5pPr marL="15430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dirty="0"/>
              <a:t>Chapter 9:</a:t>
            </a:r>
            <a:br>
              <a:rPr lang="en-US" dirty="0"/>
            </a:br>
            <a:r>
              <a:rPr lang="en-US" dirty="0"/>
              <a:t>Project Resource Management</a:t>
            </a:r>
          </a:p>
        </p:txBody>
      </p:sp>
      <p:sp>
        <p:nvSpPr>
          <p:cNvPr id="5" name="Rectangle 4">
            <a:extLst>
              <a:ext uri="{FF2B5EF4-FFF2-40B4-BE49-F238E27FC236}">
                <a16:creationId xmlns:a16="http://schemas.microsoft.com/office/drawing/2014/main" id="{FF773422-406B-4196-876D-F4FABFCC2A05}"/>
              </a:ext>
            </a:extLst>
          </p:cNvPr>
          <p:cNvSpPr/>
          <p:nvPr/>
        </p:nvSpPr>
        <p:spPr>
          <a:xfrm>
            <a:off x="381000" y="6096000"/>
            <a:ext cx="8686800" cy="646331"/>
          </a:xfrm>
          <a:prstGeom prst="rect">
            <a:avLst/>
          </a:prstGeom>
        </p:spPr>
        <p:txBody>
          <a:bodyPr wrap="square">
            <a:spAutoFit/>
          </a:bodyPr>
          <a:lstStyle/>
          <a:p>
            <a:pPr>
              <a:defRPr/>
            </a:pPr>
            <a:r>
              <a:rPr lang="en-US" sz="1800" i="1" dirty="0"/>
              <a:t>Note: The slides are adopted from: Kathy Schwalbe. Information Technology Project Management, Course Technology, 9</a:t>
            </a:r>
            <a:r>
              <a:rPr lang="en-US" sz="1800" i="1" baseline="30000" dirty="0"/>
              <a:t>th</a:t>
            </a:r>
            <a:r>
              <a:rPr lang="en-US" sz="1800" i="1" dirty="0"/>
              <a:t>  Edition, 2018</a:t>
            </a:r>
            <a:r>
              <a:rPr lang="en-US" sz="1600" i="1" dirty="0"/>
              <a:t> [with modifications]</a:t>
            </a:r>
            <a:endParaRPr lang="en-US" sz="1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What is Project Resource Management? (2 of 2)</a:t>
            </a:r>
          </a:p>
        </p:txBody>
      </p:sp>
      <p:pic>
        <p:nvPicPr>
          <p:cNvPr id="2" name="Picture 1" descr="Image summarizes the inputs, tools and techniques, and outputs of project resource managemen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2280" y="995250"/>
            <a:ext cx="3819439" cy="5036790"/>
          </a:xfrm>
          <a:prstGeom prst="rect">
            <a:avLst/>
          </a:prstGeom>
        </p:spPr>
      </p:pic>
      <p:sp>
        <p:nvSpPr>
          <p:cNvPr id="184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Keys to Managing and Leading People</a:t>
            </a:r>
          </a:p>
        </p:txBody>
      </p:sp>
      <p:sp>
        <p:nvSpPr>
          <p:cNvPr id="20483" name="Rectangle 3"/>
          <p:cNvSpPr>
            <a:spLocks noGrp="1" noChangeArrowheads="1"/>
          </p:cNvSpPr>
          <p:nvPr>
            <p:ph idx="1"/>
          </p:nvPr>
        </p:nvSpPr>
        <p:spPr/>
        <p:txBody>
          <a:bodyPr/>
          <a:lstStyle/>
          <a:p>
            <a:r>
              <a:rPr lang="en-US" dirty="0"/>
              <a:t>Psychologists and management theorists have devoted much research and thought to the field leading people at work</a:t>
            </a:r>
          </a:p>
          <a:p>
            <a:pPr lvl="1"/>
            <a:r>
              <a:rPr lang="en-US" dirty="0"/>
              <a:t>Motivation theories</a:t>
            </a:r>
          </a:p>
          <a:p>
            <a:pPr lvl="1"/>
            <a:r>
              <a:rPr lang="en-US" dirty="0"/>
              <a:t>Influence and power</a:t>
            </a:r>
          </a:p>
          <a:p>
            <a:pPr lvl="1"/>
            <a:r>
              <a:rPr lang="en-US" dirty="0"/>
              <a:t>Effectiveness</a:t>
            </a:r>
          </a:p>
          <a:p>
            <a:pPr lvl="1"/>
            <a:r>
              <a:rPr lang="en-US" dirty="0"/>
              <a:t>Emotional intelligence</a:t>
            </a:r>
          </a:p>
          <a:p>
            <a:pPr lvl="1"/>
            <a:r>
              <a:rPr lang="en-US" dirty="0"/>
              <a:t>Leadership</a:t>
            </a:r>
          </a:p>
        </p:txBody>
      </p:sp>
      <p:sp>
        <p:nvSpPr>
          <p:cNvPr id="2048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Motivation Theories</a:t>
            </a:r>
          </a:p>
        </p:txBody>
      </p:sp>
      <p:sp>
        <p:nvSpPr>
          <p:cNvPr id="21507" name="Rectangle 3"/>
          <p:cNvSpPr>
            <a:spLocks noGrp="1" noChangeArrowheads="1"/>
          </p:cNvSpPr>
          <p:nvPr>
            <p:ph idx="1"/>
          </p:nvPr>
        </p:nvSpPr>
        <p:spPr/>
        <p:txBody>
          <a:bodyPr/>
          <a:lstStyle/>
          <a:p>
            <a:r>
              <a:rPr lang="en-US" dirty="0"/>
              <a:t>Intrinsic motivation causes people to participate in an activity for their own enjoyment</a:t>
            </a:r>
          </a:p>
          <a:p>
            <a:pPr lvl="1"/>
            <a:r>
              <a:rPr lang="en-US" dirty="0"/>
              <a:t>Example: some people love to read, write, or play an instrument because it makes them feel good</a:t>
            </a:r>
          </a:p>
          <a:p>
            <a:r>
              <a:rPr lang="en-US" dirty="0"/>
              <a:t>Extrinsic motivation causes people to do something for a reward or to avoid a penalty</a:t>
            </a:r>
          </a:p>
          <a:p>
            <a:pPr lvl="1"/>
            <a:r>
              <a:rPr lang="en-US" dirty="0"/>
              <a:t>Example: some young children would prefer not to play an instrument, but they do because they receive a reward or avoid a punishment for doing so</a:t>
            </a:r>
          </a:p>
        </p:txBody>
      </p:sp>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Maslow’s Hierarchy of Needs (1 of 2)</a:t>
            </a:r>
          </a:p>
        </p:txBody>
      </p:sp>
      <p:sp>
        <p:nvSpPr>
          <p:cNvPr id="22531" name="Rectangle 3"/>
          <p:cNvSpPr>
            <a:spLocks noGrp="1" noChangeArrowheads="1"/>
          </p:cNvSpPr>
          <p:nvPr>
            <p:ph idx="1"/>
          </p:nvPr>
        </p:nvSpPr>
        <p:spPr/>
        <p:txBody>
          <a:bodyPr/>
          <a:lstStyle/>
          <a:p>
            <a:r>
              <a:rPr lang="en-US" dirty="0"/>
              <a:t>Abraham Maslow argued that humans possess unique qualities that enable them to make independent choices, thus giving them control of their destiny</a:t>
            </a:r>
          </a:p>
          <a:p>
            <a:pPr lvl="1"/>
            <a:r>
              <a:rPr lang="en-US" dirty="0"/>
              <a:t>Developed a hierarchy of needs; states that people’s behaviors are guided or motivated by a sequence of needs </a:t>
            </a:r>
          </a:p>
        </p:txBody>
      </p:sp>
      <p:sp>
        <p:nvSpPr>
          <p:cNvPr id="225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Maslow’s Hierarchy of Needs (2 of 2)</a:t>
            </a:r>
          </a:p>
        </p:txBody>
      </p:sp>
      <p:pic>
        <p:nvPicPr>
          <p:cNvPr id="2" name="Picture 1" descr="Image displays the basic pyramid structure of Maslow’s hierarchy of needs; examples of each need are provided.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2209800"/>
            <a:ext cx="5830224" cy="3035808"/>
          </a:xfrm>
          <a:prstGeom prst="rect">
            <a:avLst/>
          </a:prstGeom>
        </p:spPr>
      </p:pic>
      <p:sp>
        <p:nvSpPr>
          <p:cNvPr id="225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883004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Herzberg’s Motivational-Hygiene Theory (1 of 2)</a:t>
            </a:r>
          </a:p>
        </p:txBody>
      </p:sp>
      <p:sp>
        <p:nvSpPr>
          <p:cNvPr id="24579" name="Rectangle 3"/>
          <p:cNvSpPr>
            <a:spLocks noGrp="1" noChangeArrowheads="1"/>
          </p:cNvSpPr>
          <p:nvPr>
            <p:ph idx="1"/>
          </p:nvPr>
        </p:nvSpPr>
        <p:spPr/>
        <p:txBody>
          <a:bodyPr/>
          <a:lstStyle/>
          <a:p>
            <a:r>
              <a:rPr lang="en-US" dirty="0"/>
              <a:t>Frederick Herzberg distinguished between motivational factors and hygiene factors</a:t>
            </a:r>
          </a:p>
          <a:p>
            <a:pPr lvl="1"/>
            <a:r>
              <a:rPr lang="en-US" dirty="0"/>
              <a:t>Motivational factors: factors that cause job satisfaction</a:t>
            </a:r>
          </a:p>
          <a:p>
            <a:pPr lvl="1"/>
            <a:r>
              <a:rPr lang="en-US" dirty="0"/>
              <a:t>Hygiene factors: could cause job dissatisfaction</a:t>
            </a:r>
          </a:p>
        </p:txBody>
      </p:sp>
      <p:sp>
        <p:nvSpPr>
          <p:cNvPr id="2458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19646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Herzberg’s Motivational-Hygiene Theory (2 of 2)</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57872995"/>
              </p:ext>
            </p:extLst>
          </p:nvPr>
        </p:nvGraphicFramePr>
        <p:xfrm>
          <a:off x="628650" y="1899920"/>
          <a:ext cx="7886700" cy="2641600"/>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2645356673"/>
                    </a:ext>
                  </a:extLst>
                </a:gridCol>
                <a:gridCol w="3943350">
                  <a:extLst>
                    <a:ext uri="{9D8B030D-6E8A-4147-A177-3AD203B41FA5}">
                      <a16:colId xmlns:a16="http://schemas.microsoft.com/office/drawing/2014/main" val="3775795994"/>
                    </a:ext>
                  </a:extLst>
                </a:gridCol>
              </a:tblGrid>
              <a:tr h="370840">
                <a:tc>
                  <a:txBody>
                    <a:bodyPr/>
                    <a:lstStyle/>
                    <a:p>
                      <a:r>
                        <a:rPr lang="en-US" dirty="0"/>
                        <a:t>Hygiene Factors</a:t>
                      </a:r>
                    </a:p>
                  </a:txBody>
                  <a:tcPr/>
                </a:tc>
                <a:tc>
                  <a:txBody>
                    <a:bodyPr/>
                    <a:lstStyle/>
                    <a:p>
                      <a:r>
                        <a:rPr lang="en-US" dirty="0"/>
                        <a:t>Motivators</a:t>
                      </a:r>
                    </a:p>
                  </a:txBody>
                  <a:tcPr/>
                </a:tc>
                <a:extLst>
                  <a:ext uri="{0D108BD9-81ED-4DB2-BD59-A6C34878D82A}">
                    <a16:rowId xmlns:a16="http://schemas.microsoft.com/office/drawing/2014/main" val="4217536217"/>
                  </a:ext>
                </a:extLst>
              </a:tr>
              <a:tr h="370840">
                <a:tc>
                  <a:txBody>
                    <a:bodyPr/>
                    <a:lstStyle/>
                    <a:p>
                      <a:r>
                        <a:rPr lang="en-US" dirty="0"/>
                        <a:t>Larger salaries</a:t>
                      </a:r>
                    </a:p>
                  </a:txBody>
                  <a:tcPr/>
                </a:tc>
                <a:tc>
                  <a:txBody>
                    <a:bodyPr/>
                    <a:lstStyle/>
                    <a:p>
                      <a:r>
                        <a:rPr lang="en-US" dirty="0"/>
                        <a:t>Achievement</a:t>
                      </a:r>
                    </a:p>
                  </a:txBody>
                  <a:tcPr/>
                </a:tc>
                <a:extLst>
                  <a:ext uri="{0D108BD9-81ED-4DB2-BD59-A6C34878D82A}">
                    <a16:rowId xmlns:a16="http://schemas.microsoft.com/office/drawing/2014/main" val="4137281620"/>
                  </a:ext>
                </a:extLst>
              </a:tr>
              <a:tr h="370840">
                <a:tc>
                  <a:txBody>
                    <a:bodyPr/>
                    <a:lstStyle/>
                    <a:p>
                      <a:r>
                        <a:rPr lang="en-US" dirty="0"/>
                        <a:t>More supervision</a:t>
                      </a:r>
                    </a:p>
                  </a:txBody>
                  <a:tcPr/>
                </a:tc>
                <a:tc>
                  <a:txBody>
                    <a:bodyPr/>
                    <a:lstStyle/>
                    <a:p>
                      <a:r>
                        <a:rPr lang="en-US" dirty="0"/>
                        <a:t>Recognition</a:t>
                      </a:r>
                    </a:p>
                  </a:txBody>
                  <a:tcPr/>
                </a:tc>
                <a:extLst>
                  <a:ext uri="{0D108BD9-81ED-4DB2-BD59-A6C34878D82A}">
                    <a16:rowId xmlns:a16="http://schemas.microsoft.com/office/drawing/2014/main" val="801004432"/>
                  </a:ext>
                </a:extLst>
              </a:tr>
              <a:tr h="416560">
                <a:tc>
                  <a:txBody>
                    <a:bodyPr/>
                    <a:lstStyle/>
                    <a:p>
                      <a:r>
                        <a:rPr lang="en-US" dirty="0"/>
                        <a:t>More attractive work environment</a:t>
                      </a:r>
                    </a:p>
                  </a:txBody>
                  <a:tcPr/>
                </a:tc>
                <a:tc>
                  <a:txBody>
                    <a:bodyPr/>
                    <a:lstStyle/>
                    <a:p>
                      <a:r>
                        <a:rPr lang="en-US" dirty="0"/>
                        <a:t>Work itself</a:t>
                      </a:r>
                    </a:p>
                  </a:txBody>
                  <a:tcPr/>
                </a:tc>
                <a:extLst>
                  <a:ext uri="{0D108BD9-81ED-4DB2-BD59-A6C34878D82A}">
                    <a16:rowId xmlns:a16="http://schemas.microsoft.com/office/drawing/2014/main" val="1455335606"/>
                  </a:ext>
                </a:extLst>
              </a:tr>
              <a:tr h="370840">
                <a:tc>
                  <a:txBody>
                    <a:bodyPr/>
                    <a:lstStyle/>
                    <a:p>
                      <a:r>
                        <a:rPr lang="en-US" dirty="0"/>
                        <a:t>Computer or other required equipment</a:t>
                      </a:r>
                    </a:p>
                  </a:txBody>
                  <a:tcPr/>
                </a:tc>
                <a:tc>
                  <a:txBody>
                    <a:bodyPr/>
                    <a:lstStyle/>
                    <a:p>
                      <a:r>
                        <a:rPr lang="en-US" dirty="0"/>
                        <a:t>Responsibility</a:t>
                      </a:r>
                    </a:p>
                  </a:txBody>
                  <a:tcPr/>
                </a:tc>
                <a:extLst>
                  <a:ext uri="{0D108BD9-81ED-4DB2-BD59-A6C34878D82A}">
                    <a16:rowId xmlns:a16="http://schemas.microsoft.com/office/drawing/2014/main" val="328271029"/>
                  </a:ext>
                </a:extLst>
              </a:tr>
              <a:tr h="370840">
                <a:tc>
                  <a:txBody>
                    <a:bodyPr/>
                    <a:lstStyle/>
                    <a:p>
                      <a:r>
                        <a:rPr lang="en-US" dirty="0"/>
                        <a:t>Health benefits</a:t>
                      </a:r>
                    </a:p>
                  </a:txBody>
                  <a:tcPr/>
                </a:tc>
                <a:tc>
                  <a:txBody>
                    <a:bodyPr/>
                    <a:lstStyle/>
                    <a:p>
                      <a:r>
                        <a:rPr lang="en-US" dirty="0"/>
                        <a:t>Advancement</a:t>
                      </a:r>
                    </a:p>
                  </a:txBody>
                  <a:tcPr/>
                </a:tc>
                <a:extLst>
                  <a:ext uri="{0D108BD9-81ED-4DB2-BD59-A6C34878D82A}">
                    <a16:rowId xmlns:a16="http://schemas.microsoft.com/office/drawing/2014/main" val="3044160423"/>
                  </a:ext>
                </a:extLst>
              </a:tr>
              <a:tr h="370840">
                <a:tc>
                  <a:txBody>
                    <a:bodyPr/>
                    <a:lstStyle/>
                    <a:p>
                      <a:r>
                        <a:rPr lang="en-US" dirty="0"/>
                        <a:t>Training</a:t>
                      </a:r>
                    </a:p>
                  </a:txBody>
                  <a:tcPr/>
                </a:tc>
                <a:tc>
                  <a:txBody>
                    <a:bodyPr/>
                    <a:lstStyle/>
                    <a:p>
                      <a:r>
                        <a:rPr lang="en-US" dirty="0"/>
                        <a:t>Growth</a:t>
                      </a:r>
                    </a:p>
                  </a:txBody>
                  <a:tcPr/>
                </a:tc>
                <a:extLst>
                  <a:ext uri="{0D108BD9-81ED-4DB2-BD59-A6C34878D82A}">
                    <a16:rowId xmlns:a16="http://schemas.microsoft.com/office/drawing/2014/main" val="959868499"/>
                  </a:ext>
                </a:extLst>
              </a:tr>
            </a:tbl>
          </a:graphicData>
        </a:graphic>
      </p:graphicFrame>
      <p:sp>
        <p:nvSpPr>
          <p:cNvPr id="4" name="Rectangle 3"/>
          <p:cNvSpPr/>
          <p:nvPr/>
        </p:nvSpPr>
        <p:spPr>
          <a:xfrm>
            <a:off x="628650" y="4702689"/>
            <a:ext cx="8286750" cy="769441"/>
          </a:xfrm>
          <a:prstGeom prst="rect">
            <a:avLst/>
          </a:prstGeom>
        </p:spPr>
        <p:txBody>
          <a:bodyPr wrap="square">
            <a:spAutoFit/>
          </a:bodyPr>
          <a:lstStyle/>
          <a:p>
            <a:r>
              <a:rPr lang="en-US" dirty="0"/>
              <a:t>Table 9-1 Examples of Herzberg’s hygiene factors and </a:t>
            </a:r>
          </a:p>
          <a:p>
            <a:r>
              <a:rPr lang="en-US" dirty="0"/>
              <a:t>motivators</a:t>
            </a:r>
          </a:p>
        </p:txBody>
      </p:sp>
      <p:sp>
        <p:nvSpPr>
          <p:cNvPr id="2458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McClelland’s Acquired-Needs Theory</a:t>
            </a:r>
          </a:p>
        </p:txBody>
      </p:sp>
      <p:sp>
        <p:nvSpPr>
          <p:cNvPr id="26627" name="Rectangle 3"/>
          <p:cNvSpPr>
            <a:spLocks noGrp="1" noChangeArrowheads="1"/>
          </p:cNvSpPr>
          <p:nvPr>
            <p:ph idx="1"/>
          </p:nvPr>
        </p:nvSpPr>
        <p:spPr/>
        <p:txBody>
          <a:bodyPr/>
          <a:lstStyle/>
          <a:p>
            <a:r>
              <a:rPr lang="en-US" dirty="0"/>
              <a:t>Specific needs are acquired or learned over time and shaped by life experiences</a:t>
            </a:r>
          </a:p>
          <a:p>
            <a:pPr lvl="1"/>
            <a:r>
              <a:rPr lang="en-US" dirty="0"/>
              <a:t>Achievement (nAch): achievers like challenging projects with achievable goals and regular feedback</a:t>
            </a:r>
          </a:p>
          <a:p>
            <a:pPr lvl="1"/>
            <a:r>
              <a:rPr lang="en-US" dirty="0"/>
              <a:t>Affiliation (nAff): people with high nAff desire harmonious relationships and need to feel accepted by others, so managers should try to create a cooperative work environment for them</a:t>
            </a:r>
          </a:p>
          <a:p>
            <a:pPr lvl="1"/>
            <a:r>
              <a:rPr lang="en-US" dirty="0"/>
              <a:t>Power: (nPow): people with a need for power desire either personal power (not good) or institutional power  (good for the organization)</a:t>
            </a:r>
          </a:p>
        </p:txBody>
      </p:sp>
      <p:sp>
        <p:nvSpPr>
          <p:cNvPr id="2662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McGregor’s Theory X and Y</a:t>
            </a:r>
          </a:p>
        </p:txBody>
      </p:sp>
      <p:sp>
        <p:nvSpPr>
          <p:cNvPr id="27651" name="Rectangle 3"/>
          <p:cNvSpPr>
            <a:spLocks noGrp="1" noChangeArrowheads="1"/>
          </p:cNvSpPr>
          <p:nvPr>
            <p:ph idx="1"/>
          </p:nvPr>
        </p:nvSpPr>
        <p:spPr/>
        <p:txBody>
          <a:bodyPr/>
          <a:lstStyle/>
          <a:p>
            <a:r>
              <a:rPr lang="en-US" dirty="0"/>
              <a:t>Douglas McGregor popularized the human relations approach to management in the 1960s</a:t>
            </a:r>
          </a:p>
          <a:p>
            <a:pPr lvl="1"/>
            <a:r>
              <a:rPr lang="en-US" dirty="0"/>
              <a:t>Theory X: assumes workers dislike and avoid work, so managers must use coercion, threats and various control schemes to get workers to meet objectives</a:t>
            </a:r>
          </a:p>
          <a:p>
            <a:pPr lvl="1"/>
            <a:r>
              <a:rPr lang="en-US" dirty="0"/>
              <a:t>Theory Y: assumes individuals consider work as natural as play or rest and enjoy the satisfaction of esteem and self-actualization needs</a:t>
            </a:r>
          </a:p>
          <a:p>
            <a:pPr lvl="1"/>
            <a:r>
              <a:rPr lang="en-US" dirty="0"/>
              <a:t>Theory Z:  introduced in 1981 by William Ouchi and is based on the Japanese approach to motivating workers, emphasizing trust, quality, collective decision making, and cultural values</a:t>
            </a:r>
          </a:p>
          <a:p>
            <a:pPr lvl="1"/>
            <a:endParaRPr lang="en-US" dirty="0"/>
          </a:p>
        </p:txBody>
      </p:sp>
      <p:sp>
        <p:nvSpPr>
          <p:cNvPr id="2765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a:t>Influence and Power (1 of 3)</a:t>
            </a:r>
          </a:p>
        </p:txBody>
      </p:sp>
      <p:sp>
        <p:nvSpPr>
          <p:cNvPr id="28675" name="Rectangle 3"/>
          <p:cNvSpPr>
            <a:spLocks noGrp="1" noChangeArrowheads="1"/>
          </p:cNvSpPr>
          <p:nvPr>
            <p:ph idx="1"/>
          </p:nvPr>
        </p:nvSpPr>
        <p:spPr/>
        <p:txBody>
          <a:bodyPr/>
          <a:lstStyle/>
          <a:p>
            <a:r>
              <a:rPr lang="en-US" dirty="0"/>
              <a:t>Thamhain and </a:t>
            </a:r>
            <a:r>
              <a:rPr lang="en-US" dirty="0" err="1"/>
              <a:t>Wilemon</a:t>
            </a:r>
            <a:r>
              <a:rPr lang="en-US" dirty="0"/>
              <a:t>: ways to have influence on projects</a:t>
            </a:r>
          </a:p>
          <a:p>
            <a:pPr lvl="1"/>
            <a:r>
              <a:rPr lang="en-US" dirty="0"/>
              <a:t>Authority: legitimate hierarchical right to issue orders</a:t>
            </a:r>
          </a:p>
          <a:p>
            <a:pPr lvl="1"/>
            <a:r>
              <a:rPr lang="en-US" dirty="0"/>
              <a:t>Assignment: ability to influence a worker's later work assignments</a:t>
            </a:r>
          </a:p>
          <a:p>
            <a:pPr lvl="1"/>
            <a:r>
              <a:rPr lang="en-US" dirty="0"/>
              <a:t>Budget: ability to authorize others' use of discretionary funds</a:t>
            </a:r>
          </a:p>
          <a:p>
            <a:pPr lvl="1"/>
            <a:r>
              <a:rPr lang="en-US" dirty="0"/>
              <a:t>Promotion: ability to improve a worker's position</a:t>
            </a:r>
          </a:p>
          <a:p>
            <a:pPr lvl="1"/>
            <a:r>
              <a:rPr lang="en-US" dirty="0"/>
              <a:t>Money: ability to increase a worker's pay and benefits</a:t>
            </a:r>
          </a:p>
          <a:p>
            <a:pPr lvl="1"/>
            <a:r>
              <a:rPr lang="en-US" dirty="0"/>
              <a:t>Penalty: ability to cause punishment</a:t>
            </a:r>
          </a:p>
          <a:p>
            <a:pPr lvl="1"/>
            <a:r>
              <a:rPr lang="en-US" dirty="0"/>
              <a:t>Work challenge: ability to assign work that capitalizes on a worker's enjoyment of doing a particular task</a:t>
            </a:r>
          </a:p>
          <a:p>
            <a:pPr lvl="1"/>
            <a:r>
              <a:rPr lang="en-US" dirty="0"/>
              <a:t>Expertise: perceived special knowledge that others deem important</a:t>
            </a:r>
          </a:p>
          <a:p>
            <a:pPr lvl="1"/>
            <a:r>
              <a:rPr lang="en-US" dirty="0"/>
              <a:t>Friendship: ability to establish friendly personal relationships between the project manager and others</a:t>
            </a:r>
          </a:p>
          <a:p>
            <a:pPr lvl="1"/>
            <a:endParaRPr lang="en-US" dirty="0"/>
          </a:p>
          <a:p>
            <a:endParaRPr lang="en-US" dirty="0"/>
          </a:p>
        </p:txBody>
      </p:sp>
      <p:sp>
        <p:nvSpPr>
          <p:cNvPr id="2867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Learning Objectives (1 of 2)</a:t>
            </a:r>
          </a:p>
        </p:txBody>
      </p:sp>
      <p:sp>
        <p:nvSpPr>
          <p:cNvPr id="9219" name="Rectangle 3"/>
          <p:cNvSpPr>
            <a:spLocks noGrp="1" noChangeArrowheads="1"/>
          </p:cNvSpPr>
          <p:nvPr>
            <p:ph idx="1"/>
          </p:nvPr>
        </p:nvSpPr>
        <p:spPr/>
        <p:txBody>
          <a:bodyPr>
            <a:noAutofit/>
          </a:bodyPr>
          <a:lstStyle/>
          <a:p>
            <a:r>
              <a:rPr lang="en-US" dirty="0"/>
              <a:t>Explain the importance of good resource management on projects, including the current state of the global IT workforce and future implications for IT</a:t>
            </a:r>
          </a:p>
          <a:p>
            <a:r>
              <a:rPr lang="en-US" dirty="0"/>
              <a:t>Define project resource management and understand its processes</a:t>
            </a:r>
          </a:p>
          <a:p>
            <a:r>
              <a:rPr lang="en-US" dirty="0"/>
              <a:t>Summarize key concepts for managing people by understanding theories of motivation, influence, and power; how people and teams can become more effective; emotional intelligence; and leadership</a:t>
            </a:r>
          </a:p>
          <a:p>
            <a:r>
              <a:rPr lang="en-US" dirty="0"/>
              <a:t>Discuss resource management planning and be able to create a human resource plan, project organizational chart, responsibility assignment matrix, and resource histogram</a:t>
            </a:r>
          </a:p>
          <a:p>
            <a:r>
              <a:rPr lang="en-US" dirty="0"/>
              <a:t>Describe the process of estimating activity resources</a:t>
            </a:r>
          </a:p>
        </p:txBody>
      </p:sp>
      <p:sp>
        <p:nvSpPr>
          <p:cNvPr id="92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Influence and Power (2 of 3)</a:t>
            </a:r>
          </a:p>
        </p:txBody>
      </p:sp>
      <p:sp>
        <p:nvSpPr>
          <p:cNvPr id="30723" name="Rectangle 3"/>
          <p:cNvSpPr>
            <a:spLocks noGrp="1" noChangeArrowheads="1"/>
          </p:cNvSpPr>
          <p:nvPr>
            <p:ph idx="1"/>
          </p:nvPr>
        </p:nvSpPr>
        <p:spPr/>
        <p:txBody>
          <a:bodyPr/>
          <a:lstStyle/>
          <a:p>
            <a:r>
              <a:rPr lang="en-US" dirty="0"/>
              <a:t>Ways to influence</a:t>
            </a:r>
          </a:p>
          <a:p>
            <a:pPr lvl="1"/>
            <a:r>
              <a:rPr lang="en-US" dirty="0"/>
              <a:t>Project managers who use work challenges and expertise to influence people projects are more likely to succeed</a:t>
            </a:r>
          </a:p>
          <a:p>
            <a:pPr lvl="1"/>
            <a:r>
              <a:rPr lang="en-US" dirty="0"/>
              <a:t>Projects are more likely to fail when project managers rely too heavily on authority, money, or penalty</a:t>
            </a:r>
          </a:p>
        </p:txBody>
      </p:sp>
      <p:sp>
        <p:nvSpPr>
          <p:cNvPr id="3072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Influence and Power (3 of 3)</a:t>
            </a:r>
          </a:p>
        </p:txBody>
      </p:sp>
      <p:sp>
        <p:nvSpPr>
          <p:cNvPr id="31747" name="Rectangle 3"/>
          <p:cNvSpPr>
            <a:spLocks noGrp="1" noChangeArrowheads="1"/>
          </p:cNvSpPr>
          <p:nvPr>
            <p:ph idx="1"/>
          </p:nvPr>
        </p:nvSpPr>
        <p:spPr/>
        <p:txBody>
          <a:bodyPr/>
          <a:lstStyle/>
          <a:p>
            <a:r>
              <a:rPr lang="en-US" dirty="0"/>
              <a:t>Power is the potential ability to influence behavior to get people to do things they would not otherwise do</a:t>
            </a:r>
          </a:p>
          <a:p>
            <a:pPr lvl="1"/>
            <a:r>
              <a:rPr lang="en-US" dirty="0"/>
              <a:t>Power is much stronger than influence, because it is often used to force people to change their behavior</a:t>
            </a:r>
          </a:p>
          <a:p>
            <a:r>
              <a:rPr lang="en-US" dirty="0"/>
              <a:t>Types of power </a:t>
            </a:r>
          </a:p>
          <a:p>
            <a:pPr lvl="1"/>
            <a:r>
              <a:rPr lang="en-US" dirty="0"/>
              <a:t>Coercive</a:t>
            </a:r>
          </a:p>
          <a:p>
            <a:pPr lvl="1"/>
            <a:r>
              <a:rPr lang="en-US" dirty="0"/>
              <a:t>Legitimate</a:t>
            </a:r>
          </a:p>
          <a:p>
            <a:pPr lvl="1"/>
            <a:r>
              <a:rPr lang="en-US" dirty="0"/>
              <a:t>Expert</a:t>
            </a:r>
          </a:p>
          <a:p>
            <a:pPr lvl="1"/>
            <a:r>
              <a:rPr lang="en-US" dirty="0"/>
              <a:t>Reward</a:t>
            </a:r>
          </a:p>
          <a:p>
            <a:pPr lvl="1"/>
            <a:r>
              <a:rPr lang="en-US" dirty="0"/>
              <a:t>Referent</a:t>
            </a:r>
          </a:p>
        </p:txBody>
      </p:sp>
      <p:sp>
        <p:nvSpPr>
          <p:cNvPr id="3174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Covey and Improving Effectiveness</a:t>
            </a:r>
          </a:p>
        </p:txBody>
      </p:sp>
      <p:sp>
        <p:nvSpPr>
          <p:cNvPr id="32771" name="Rectangle 3"/>
          <p:cNvSpPr>
            <a:spLocks noGrp="1" noChangeArrowheads="1"/>
          </p:cNvSpPr>
          <p:nvPr>
            <p:ph idx="1"/>
          </p:nvPr>
        </p:nvSpPr>
        <p:spPr/>
        <p:txBody>
          <a:bodyPr/>
          <a:lstStyle/>
          <a:p>
            <a:r>
              <a:rPr lang="en-US" dirty="0"/>
              <a:t>Project managers can apply Covey’s seven habits to improve effectiveness on projects</a:t>
            </a:r>
          </a:p>
          <a:p>
            <a:pPr lvl="1"/>
            <a:r>
              <a:rPr lang="en-US" dirty="0"/>
              <a:t>Be proactive</a:t>
            </a:r>
          </a:p>
          <a:p>
            <a:pPr lvl="1"/>
            <a:r>
              <a:rPr lang="en-US" dirty="0"/>
              <a:t>Begin with the end in mind</a:t>
            </a:r>
          </a:p>
          <a:p>
            <a:pPr lvl="1"/>
            <a:r>
              <a:rPr lang="en-US" dirty="0"/>
              <a:t>Put first things first</a:t>
            </a:r>
          </a:p>
          <a:p>
            <a:pPr lvl="1"/>
            <a:r>
              <a:rPr lang="en-US" dirty="0"/>
              <a:t>Think win/win</a:t>
            </a:r>
          </a:p>
          <a:p>
            <a:pPr lvl="1"/>
            <a:r>
              <a:rPr lang="en-US" dirty="0"/>
              <a:t>Seek first to understand, then to be understood</a:t>
            </a:r>
          </a:p>
          <a:p>
            <a:pPr lvl="1"/>
            <a:r>
              <a:rPr lang="en-US" dirty="0"/>
              <a:t>Synergize</a:t>
            </a:r>
          </a:p>
          <a:p>
            <a:pPr lvl="1"/>
            <a:r>
              <a:rPr lang="en-US" dirty="0"/>
              <a:t>Sharpen the saw</a:t>
            </a:r>
          </a:p>
        </p:txBody>
      </p:sp>
      <p:sp>
        <p:nvSpPr>
          <p:cNvPr id="3277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Leadership</a:t>
            </a:r>
          </a:p>
        </p:txBody>
      </p:sp>
      <p:sp>
        <p:nvSpPr>
          <p:cNvPr id="2" name="Content Placeholder 1"/>
          <p:cNvSpPr>
            <a:spLocks noGrp="1"/>
          </p:cNvSpPr>
          <p:nvPr>
            <p:ph idx="1"/>
          </p:nvPr>
        </p:nvSpPr>
        <p:spPr/>
        <p:txBody>
          <a:bodyPr/>
          <a:lstStyle/>
          <a:p>
            <a:r>
              <a:rPr lang="en-US" dirty="0"/>
              <a:t>There is no one best way to be a leader</a:t>
            </a:r>
          </a:p>
          <a:p>
            <a:pPr lvl="1"/>
            <a:r>
              <a:rPr lang="en-US" dirty="0"/>
              <a:t>Most experts agree that the best leaders are able to adapt their style to needs of the situation</a:t>
            </a:r>
          </a:p>
          <a:p>
            <a:pPr lvl="1"/>
            <a:r>
              <a:rPr lang="en-US" dirty="0"/>
              <a:t>It is important to understand and pay attention to concepts of motivation, influence, power, effectiveness, emotional intelligence, and leadership in all project processes</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060921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Went Right?</a:t>
            </a:r>
          </a:p>
        </p:txBody>
      </p:sp>
      <p:sp>
        <p:nvSpPr>
          <p:cNvPr id="2" name="Content Placeholder 1"/>
          <p:cNvSpPr>
            <a:spLocks noGrp="1"/>
          </p:cNvSpPr>
          <p:nvPr>
            <p:ph idx="1"/>
          </p:nvPr>
        </p:nvSpPr>
        <p:spPr/>
        <p:txBody>
          <a:bodyPr/>
          <a:lstStyle/>
          <a:p>
            <a:r>
              <a:rPr lang="en-US" dirty="0"/>
              <a:t>PMI introduced the PMI Talent Triangle</a:t>
            </a:r>
            <a:r>
              <a:rPr lang="en-US" baseline="30000" dirty="0"/>
              <a:t>®</a:t>
            </a:r>
            <a:r>
              <a:rPr lang="en-US" dirty="0"/>
              <a:t> in 2015 to emphasize the need for more than technical skills for project managers</a:t>
            </a:r>
          </a:p>
          <a:p>
            <a:pPr lvl="1"/>
            <a:r>
              <a:rPr lang="en-US" dirty="0"/>
              <a:t>The Talent Triangle</a:t>
            </a:r>
            <a:r>
              <a:rPr lang="en-US" baseline="30000" dirty="0"/>
              <a:t>®</a:t>
            </a:r>
            <a:r>
              <a:rPr lang="en-US" dirty="0"/>
              <a:t> includes:</a:t>
            </a:r>
          </a:p>
          <a:p>
            <a:pPr lvl="2"/>
            <a:r>
              <a:rPr lang="en-US" dirty="0"/>
              <a:t>Technical project management</a:t>
            </a:r>
          </a:p>
          <a:p>
            <a:pPr lvl="2"/>
            <a:r>
              <a:rPr lang="en-US" dirty="0"/>
              <a:t>Strategic and business management</a:t>
            </a:r>
          </a:p>
          <a:p>
            <a:pPr lvl="2"/>
            <a:r>
              <a:rPr lang="en-US" dirty="0"/>
              <a:t>Leadership</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56327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Developing the Resource Management Plan</a:t>
            </a:r>
            <a:br>
              <a:rPr lang="en-US" dirty="0"/>
            </a:br>
            <a:r>
              <a:rPr lang="en-US" dirty="0"/>
              <a:t>and Team Charter (1 of 6)</a:t>
            </a:r>
          </a:p>
        </p:txBody>
      </p:sp>
      <p:sp>
        <p:nvSpPr>
          <p:cNvPr id="34819" name="Rectangle 3"/>
          <p:cNvSpPr>
            <a:spLocks noGrp="1" noChangeArrowheads="1"/>
          </p:cNvSpPr>
          <p:nvPr>
            <p:ph idx="1"/>
          </p:nvPr>
        </p:nvSpPr>
        <p:spPr/>
        <p:txBody>
          <a:bodyPr/>
          <a:lstStyle/>
          <a:p>
            <a:r>
              <a:rPr lang="en-US" dirty="0"/>
              <a:t>Involves identifying and documenting project resources, roles, responsibilities, skills, and reporting relationships</a:t>
            </a:r>
          </a:p>
          <a:p>
            <a:pPr lvl="1"/>
            <a:r>
              <a:rPr lang="en-US" dirty="0"/>
              <a:t>Can be separated into a human resource management plan and a physical resource management plan</a:t>
            </a:r>
          </a:p>
          <a:p>
            <a:r>
              <a:rPr lang="en-US" dirty="0"/>
              <a:t>Contents include:</a:t>
            </a:r>
          </a:p>
          <a:p>
            <a:pPr lvl="1"/>
            <a:r>
              <a:rPr lang="en-US" dirty="0"/>
              <a:t>Project organizational charts</a:t>
            </a:r>
          </a:p>
          <a:p>
            <a:pPr lvl="1"/>
            <a:r>
              <a:rPr lang="en-US" dirty="0"/>
              <a:t>Responsibility assignment matrixes</a:t>
            </a:r>
          </a:p>
          <a:p>
            <a:pPr lvl="1"/>
            <a:r>
              <a:rPr lang="en-US" dirty="0"/>
              <a:t>Staffing management plan and resource histograms</a:t>
            </a:r>
          </a:p>
          <a:p>
            <a:pPr lvl="1"/>
            <a:r>
              <a:rPr lang="en-US" dirty="0"/>
              <a:t>Team charters</a:t>
            </a:r>
          </a:p>
        </p:txBody>
      </p:sp>
      <p:sp>
        <p:nvSpPr>
          <p:cNvPr id="348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Developing the Resource Management Plan</a:t>
            </a:r>
            <a:br>
              <a:rPr lang="en-US" dirty="0"/>
            </a:br>
            <a:r>
              <a:rPr lang="en-US" dirty="0"/>
              <a:t>and Team Charter (2 of 6)</a:t>
            </a:r>
          </a:p>
        </p:txBody>
      </p:sp>
      <p:pic>
        <p:nvPicPr>
          <p:cNvPr id="2" name="Picture 1" descr="Image displays part of an organizational chart for a projec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8349" y="1690689"/>
            <a:ext cx="6427302" cy="3889248"/>
          </a:xfrm>
          <a:prstGeom prst="rect">
            <a:avLst/>
          </a:prstGeom>
        </p:spPr>
      </p:pic>
      <p:sp>
        <p:nvSpPr>
          <p:cNvPr id="348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844283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Developing the Resource Management Plan</a:t>
            </a:r>
            <a:br>
              <a:rPr lang="en-US" dirty="0"/>
            </a:br>
            <a:r>
              <a:rPr lang="en-US" dirty="0"/>
              <a:t>and Team Charter (3 of 6)</a:t>
            </a:r>
          </a:p>
        </p:txBody>
      </p:sp>
      <p:pic>
        <p:nvPicPr>
          <p:cNvPr id="2" name="Picture 1" descr="Image displays a framework for defining and assigning work.&#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0200" y="2057400"/>
            <a:ext cx="6296337" cy="3307080"/>
          </a:xfrm>
          <a:prstGeom prst="rect">
            <a:avLst/>
          </a:prstGeom>
        </p:spPr>
      </p:pic>
      <p:sp>
        <p:nvSpPr>
          <p:cNvPr id="348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4733783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Developing the Resource Management Plan</a:t>
            </a:r>
            <a:br>
              <a:rPr lang="en-US" dirty="0"/>
            </a:br>
            <a:r>
              <a:rPr lang="en-US" dirty="0"/>
              <a:t>and Team Charter (4 of 6)</a:t>
            </a:r>
          </a:p>
        </p:txBody>
      </p:sp>
      <p:pic>
        <p:nvPicPr>
          <p:cNvPr id="2" name="Picture 1" descr="Image displays a responsibility assignment matrix (RAM).&#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0200" y="2133600"/>
            <a:ext cx="5967984" cy="2983992"/>
          </a:xfrm>
          <a:prstGeom prst="rect">
            <a:avLst/>
          </a:prstGeom>
        </p:spPr>
      </p:pic>
      <p:sp>
        <p:nvSpPr>
          <p:cNvPr id="348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939056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Developing the Resource Management Plan</a:t>
            </a:r>
            <a:br>
              <a:rPr lang="en-US" dirty="0"/>
            </a:br>
            <a:r>
              <a:rPr lang="en-US" dirty="0"/>
              <a:t>and Team Charter (5 of 6)</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90059930"/>
              </p:ext>
            </p:extLst>
          </p:nvPr>
        </p:nvGraphicFramePr>
        <p:xfrm>
          <a:off x="628650" y="1825625"/>
          <a:ext cx="7886700" cy="2489835"/>
        </p:xfrm>
        <a:graphic>
          <a:graphicData uri="http://schemas.openxmlformats.org/drawingml/2006/table">
            <a:tbl>
              <a:tblPr firstRow="1" bandRow="1">
                <a:tableStyleId>{5C22544A-7EE6-4342-B048-85BDC9FD1C3A}</a:tableStyleId>
              </a:tblPr>
              <a:tblGrid>
                <a:gridCol w="1577340">
                  <a:extLst>
                    <a:ext uri="{9D8B030D-6E8A-4147-A177-3AD203B41FA5}">
                      <a16:colId xmlns:a16="http://schemas.microsoft.com/office/drawing/2014/main" val="3075646484"/>
                    </a:ext>
                  </a:extLst>
                </a:gridCol>
                <a:gridCol w="1577340">
                  <a:extLst>
                    <a:ext uri="{9D8B030D-6E8A-4147-A177-3AD203B41FA5}">
                      <a16:colId xmlns:a16="http://schemas.microsoft.com/office/drawing/2014/main" val="25710884"/>
                    </a:ext>
                  </a:extLst>
                </a:gridCol>
                <a:gridCol w="1577340">
                  <a:extLst>
                    <a:ext uri="{9D8B030D-6E8A-4147-A177-3AD203B41FA5}">
                      <a16:colId xmlns:a16="http://schemas.microsoft.com/office/drawing/2014/main" val="4077336350"/>
                    </a:ext>
                  </a:extLst>
                </a:gridCol>
                <a:gridCol w="1577340">
                  <a:extLst>
                    <a:ext uri="{9D8B030D-6E8A-4147-A177-3AD203B41FA5}">
                      <a16:colId xmlns:a16="http://schemas.microsoft.com/office/drawing/2014/main" val="1189830288"/>
                    </a:ext>
                  </a:extLst>
                </a:gridCol>
                <a:gridCol w="1577340">
                  <a:extLst>
                    <a:ext uri="{9D8B030D-6E8A-4147-A177-3AD203B41FA5}">
                      <a16:colId xmlns:a16="http://schemas.microsoft.com/office/drawing/2014/main" val="3093558559"/>
                    </a:ext>
                  </a:extLst>
                </a:gridCol>
              </a:tblGrid>
              <a:tr h="536575">
                <a:tc>
                  <a:txBody>
                    <a:bodyPr/>
                    <a:lstStyle/>
                    <a:p>
                      <a:endParaRPr lang="en-US" dirty="0"/>
                    </a:p>
                  </a:txBody>
                  <a:tcPr/>
                </a:tc>
                <a:tc>
                  <a:txBody>
                    <a:bodyPr/>
                    <a:lstStyle/>
                    <a:p>
                      <a:pPr algn="ctr"/>
                      <a:r>
                        <a:rPr lang="en-US" dirty="0"/>
                        <a:t>Car Owner</a:t>
                      </a:r>
                    </a:p>
                  </a:txBody>
                  <a:tcPr/>
                </a:tc>
                <a:tc>
                  <a:txBody>
                    <a:bodyPr/>
                    <a:lstStyle/>
                    <a:p>
                      <a:pPr algn="ctr"/>
                      <a:r>
                        <a:rPr lang="en-US" dirty="0"/>
                        <a:t>Shop Owner</a:t>
                      </a:r>
                    </a:p>
                  </a:txBody>
                  <a:tcPr/>
                </a:tc>
                <a:tc>
                  <a:txBody>
                    <a:bodyPr/>
                    <a:lstStyle/>
                    <a:p>
                      <a:pPr algn="ctr"/>
                      <a:r>
                        <a:rPr lang="en-US" dirty="0"/>
                        <a:t>Mechanic</a:t>
                      </a:r>
                    </a:p>
                  </a:txBody>
                  <a:tcPr/>
                </a:tc>
                <a:tc>
                  <a:txBody>
                    <a:bodyPr/>
                    <a:lstStyle/>
                    <a:p>
                      <a:pPr algn="ctr"/>
                      <a:r>
                        <a:rPr lang="en-US" dirty="0"/>
                        <a:t>Parts Supplier</a:t>
                      </a:r>
                    </a:p>
                  </a:txBody>
                  <a:tcPr/>
                </a:tc>
                <a:extLst>
                  <a:ext uri="{0D108BD9-81ED-4DB2-BD59-A6C34878D82A}">
                    <a16:rowId xmlns:a16="http://schemas.microsoft.com/office/drawing/2014/main" val="722329727"/>
                  </a:ext>
                </a:extLst>
              </a:tr>
              <a:tr h="370840">
                <a:tc>
                  <a:txBody>
                    <a:bodyPr/>
                    <a:lstStyle/>
                    <a:p>
                      <a:r>
                        <a:rPr lang="en-US" dirty="0"/>
                        <a:t>Pay for parts and</a:t>
                      </a:r>
                    </a:p>
                    <a:p>
                      <a:r>
                        <a:rPr lang="en-US" dirty="0"/>
                        <a:t>services</a:t>
                      </a:r>
                    </a:p>
                  </a:txBody>
                  <a:tcPr/>
                </a:tc>
                <a:tc>
                  <a:txBody>
                    <a:bodyPr/>
                    <a:lstStyle/>
                    <a:p>
                      <a:pPr algn="ctr"/>
                      <a:r>
                        <a:rPr lang="en-US" dirty="0"/>
                        <a:t>A, R</a:t>
                      </a:r>
                    </a:p>
                  </a:txBody>
                  <a:tcPr/>
                </a:tc>
                <a:tc>
                  <a:txBody>
                    <a:bodyPr/>
                    <a:lstStyle/>
                    <a:p>
                      <a:pPr algn="ctr"/>
                      <a:r>
                        <a:rPr lang="en-US" dirty="0"/>
                        <a:t>C</a:t>
                      </a:r>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3256273924"/>
                  </a:ext>
                </a:extLst>
              </a:tr>
              <a:tr h="370840">
                <a:tc>
                  <a:txBody>
                    <a:bodyPr/>
                    <a:lstStyle/>
                    <a:p>
                      <a:r>
                        <a:rPr lang="en-US" dirty="0"/>
                        <a:t>Determine parts and</a:t>
                      </a:r>
                      <a:r>
                        <a:rPr lang="en-US" baseline="0" dirty="0"/>
                        <a:t> </a:t>
                      </a:r>
                      <a:r>
                        <a:rPr lang="en-US" dirty="0"/>
                        <a:t>services needed</a:t>
                      </a:r>
                    </a:p>
                  </a:txBody>
                  <a:tcPr/>
                </a:tc>
                <a:tc>
                  <a:txBody>
                    <a:bodyPr/>
                    <a:lstStyle/>
                    <a:p>
                      <a:pPr algn="ctr"/>
                      <a:r>
                        <a:rPr lang="en-US" dirty="0"/>
                        <a:t>C</a:t>
                      </a:r>
                    </a:p>
                  </a:txBody>
                  <a:tcPr/>
                </a:tc>
                <a:tc>
                  <a:txBody>
                    <a:bodyPr/>
                    <a:lstStyle/>
                    <a:p>
                      <a:pPr algn="ctr"/>
                      <a:endParaRPr lang="en-US" dirty="0"/>
                    </a:p>
                  </a:txBody>
                  <a:tcPr/>
                </a:tc>
                <a:tc>
                  <a:txBody>
                    <a:bodyPr/>
                    <a:lstStyle/>
                    <a:p>
                      <a:pPr algn="ctr"/>
                      <a:r>
                        <a:rPr lang="en-US" dirty="0"/>
                        <a:t>A, R</a:t>
                      </a:r>
                    </a:p>
                    <a:p>
                      <a:pPr algn="ctr"/>
                      <a:endParaRPr lang="en-US" dirty="0"/>
                    </a:p>
                  </a:txBody>
                  <a:tcPr/>
                </a:tc>
                <a:tc>
                  <a:txBody>
                    <a:bodyPr/>
                    <a:lstStyle/>
                    <a:p>
                      <a:pPr algn="ctr"/>
                      <a:r>
                        <a:rPr lang="en-US" dirty="0"/>
                        <a:t>C</a:t>
                      </a:r>
                    </a:p>
                  </a:txBody>
                  <a:tcPr/>
                </a:tc>
                <a:extLst>
                  <a:ext uri="{0D108BD9-81ED-4DB2-BD59-A6C34878D82A}">
                    <a16:rowId xmlns:a16="http://schemas.microsoft.com/office/drawing/2014/main" val="2539452740"/>
                  </a:ext>
                </a:extLst>
              </a:tr>
              <a:tr h="370840">
                <a:tc>
                  <a:txBody>
                    <a:bodyPr/>
                    <a:lstStyle/>
                    <a:p>
                      <a:r>
                        <a:rPr lang="en-US" dirty="0"/>
                        <a:t>Supply parts</a:t>
                      </a:r>
                    </a:p>
                  </a:txBody>
                  <a:tcPr/>
                </a:tc>
                <a:tc>
                  <a:txBody>
                    <a:bodyPr/>
                    <a:lstStyle/>
                    <a:p>
                      <a:pPr algn="ctr"/>
                      <a:endParaRPr lang="en-US" dirty="0"/>
                    </a:p>
                  </a:txBody>
                  <a:tcPr/>
                </a:tc>
                <a:tc>
                  <a:txBody>
                    <a:bodyPr/>
                    <a:lstStyle/>
                    <a:p>
                      <a:pPr algn="ctr"/>
                      <a:r>
                        <a:rPr lang="en-US" dirty="0"/>
                        <a:t>C</a:t>
                      </a:r>
                    </a:p>
                  </a:txBody>
                  <a:tcPr/>
                </a:tc>
                <a:tc>
                  <a:txBody>
                    <a:bodyPr/>
                    <a:lstStyle/>
                    <a:p>
                      <a:pPr algn="ctr"/>
                      <a:r>
                        <a:rPr lang="en-US" dirty="0"/>
                        <a:t>C</a:t>
                      </a:r>
                    </a:p>
                  </a:txBody>
                  <a:tcPr/>
                </a:tc>
                <a:tc>
                  <a:txBody>
                    <a:bodyPr/>
                    <a:lstStyle/>
                    <a:p>
                      <a:pPr algn="ctr"/>
                      <a:r>
                        <a:rPr lang="en-US" dirty="0"/>
                        <a:t>A, R</a:t>
                      </a:r>
                    </a:p>
                  </a:txBody>
                  <a:tcPr/>
                </a:tc>
                <a:extLst>
                  <a:ext uri="{0D108BD9-81ED-4DB2-BD59-A6C34878D82A}">
                    <a16:rowId xmlns:a16="http://schemas.microsoft.com/office/drawing/2014/main" val="2975274388"/>
                  </a:ext>
                </a:extLst>
              </a:tr>
              <a:tr h="370840">
                <a:tc>
                  <a:txBody>
                    <a:bodyPr/>
                    <a:lstStyle/>
                    <a:p>
                      <a:r>
                        <a:rPr lang="en-US" dirty="0"/>
                        <a:t>Install parts</a:t>
                      </a:r>
                    </a:p>
                  </a:txBody>
                  <a:tcPr/>
                </a:tc>
                <a:tc>
                  <a:txBody>
                    <a:bodyPr/>
                    <a:lstStyle/>
                    <a:p>
                      <a:pPr algn="ctr"/>
                      <a:r>
                        <a:rPr lang="en-US" dirty="0"/>
                        <a:t>I</a:t>
                      </a:r>
                    </a:p>
                  </a:txBody>
                  <a:tcPr/>
                </a:tc>
                <a:tc>
                  <a:txBody>
                    <a:bodyPr/>
                    <a:lstStyle/>
                    <a:p>
                      <a:pPr algn="ctr"/>
                      <a:r>
                        <a:rPr lang="en-US" dirty="0"/>
                        <a:t>A</a:t>
                      </a:r>
                    </a:p>
                  </a:txBody>
                  <a:tcPr/>
                </a:tc>
                <a:tc>
                  <a:txBody>
                    <a:bodyPr/>
                    <a:lstStyle/>
                    <a:p>
                      <a:pPr algn="ctr"/>
                      <a:r>
                        <a:rPr lang="en-US" dirty="0"/>
                        <a:t>R</a:t>
                      </a:r>
                    </a:p>
                  </a:txBody>
                  <a:tcPr/>
                </a:tc>
                <a:tc>
                  <a:txBody>
                    <a:bodyPr/>
                    <a:lstStyle/>
                    <a:p>
                      <a:pPr algn="ctr"/>
                      <a:endParaRPr lang="en-US" dirty="0"/>
                    </a:p>
                  </a:txBody>
                  <a:tcPr/>
                </a:tc>
                <a:extLst>
                  <a:ext uri="{0D108BD9-81ED-4DB2-BD59-A6C34878D82A}">
                    <a16:rowId xmlns:a16="http://schemas.microsoft.com/office/drawing/2014/main" val="2970583797"/>
                  </a:ext>
                </a:extLst>
              </a:tr>
            </a:tbl>
          </a:graphicData>
        </a:graphic>
      </p:graphicFrame>
      <p:sp>
        <p:nvSpPr>
          <p:cNvPr id="2" name="Rectangle 1"/>
          <p:cNvSpPr/>
          <p:nvPr/>
        </p:nvSpPr>
        <p:spPr>
          <a:xfrm>
            <a:off x="628650" y="4450396"/>
            <a:ext cx="3841886" cy="430887"/>
          </a:xfrm>
          <a:prstGeom prst="rect">
            <a:avLst/>
          </a:prstGeom>
        </p:spPr>
        <p:txBody>
          <a:bodyPr wrap="none">
            <a:spAutoFit/>
          </a:bodyPr>
          <a:lstStyle/>
          <a:p>
            <a:r>
              <a:rPr lang="en-US" dirty="0"/>
              <a:t>Table 9-2 Sample RACI chart</a:t>
            </a:r>
          </a:p>
        </p:txBody>
      </p:sp>
      <p:sp>
        <p:nvSpPr>
          <p:cNvPr id="34821" name="Footer Placeholder 6"/>
          <p:cNvSpPr>
            <a:spLocks noGrp="1"/>
          </p:cNvSpPr>
          <p:nvPr>
            <p:ph type="ftr" sz="quarter" idx="11"/>
          </p:nvPr>
        </p:nvSpPr>
        <p:spPr/>
        <p:txBody>
          <a:bodyPr/>
          <a:lstStyle/>
          <a:p>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760948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dirty="0"/>
              <a:t>Learning Objectives (2 of 2)</a:t>
            </a:r>
          </a:p>
        </p:txBody>
      </p:sp>
      <p:sp>
        <p:nvSpPr>
          <p:cNvPr id="10243" name="Rectangle 1027"/>
          <p:cNvSpPr>
            <a:spLocks noGrp="1" noChangeArrowheads="1"/>
          </p:cNvSpPr>
          <p:nvPr>
            <p:ph idx="1"/>
          </p:nvPr>
        </p:nvSpPr>
        <p:spPr/>
        <p:txBody>
          <a:bodyPr>
            <a:noAutofit/>
          </a:bodyPr>
          <a:lstStyle/>
          <a:p>
            <a:r>
              <a:rPr lang="en-US" dirty="0"/>
              <a:t>Discuss issues that are typically involved in resource acquisition, particularly as they involve resource assignments, resource loading, and resource leveling</a:t>
            </a:r>
          </a:p>
          <a:p>
            <a:r>
              <a:rPr lang="en-US" dirty="0"/>
              <a:t>Assist in team development with training, team-building activities, and reward systems</a:t>
            </a:r>
          </a:p>
          <a:p>
            <a:r>
              <a:rPr lang="en-US" dirty="0"/>
              <a:t>Explain and apply several tools and techniques to help manage a project team and summarize general advice on managing teams</a:t>
            </a:r>
          </a:p>
          <a:p>
            <a:r>
              <a:rPr lang="en-US" dirty="0"/>
              <a:t>Summarize the process of controlling resources</a:t>
            </a:r>
          </a:p>
          <a:p>
            <a:r>
              <a:rPr lang="en-US" dirty="0"/>
              <a:t>Describe how project management software can assist in project resource management</a:t>
            </a:r>
          </a:p>
          <a:p>
            <a:r>
              <a:rPr lang="en-US" dirty="0"/>
              <a:t>Discuss considerations for agile/adaptive environments</a:t>
            </a:r>
          </a:p>
        </p:txBody>
      </p:sp>
      <p:sp>
        <p:nvSpPr>
          <p:cNvPr id="1024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Developing the Resource Management Plan</a:t>
            </a:r>
            <a:br>
              <a:rPr lang="en-US" dirty="0"/>
            </a:br>
            <a:r>
              <a:rPr lang="en-US" dirty="0"/>
              <a:t>and Team Charter (6 of 6)</a:t>
            </a:r>
          </a:p>
        </p:txBody>
      </p:sp>
      <p:pic>
        <p:nvPicPr>
          <p:cNvPr id="2" name="Picture 1" descr="Image displays a histogram for a six-month IT projec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6577" y="1679803"/>
            <a:ext cx="5550846" cy="3794760"/>
          </a:xfrm>
          <a:prstGeom prst="rect">
            <a:avLst/>
          </a:prstGeom>
        </p:spPr>
      </p:pic>
      <p:sp>
        <p:nvSpPr>
          <p:cNvPr id="34821" name="Footer Placeholder 6"/>
          <p:cNvSpPr>
            <a:spLocks noGrp="1"/>
          </p:cNvSpPr>
          <p:nvPr>
            <p:ph type="ftr" sz="quarter" idx="11"/>
          </p:nvPr>
        </p:nvSpPr>
        <p:spPr/>
        <p:txBody>
          <a:bodyPr/>
          <a:lstStyle/>
          <a:p>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754200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Estimating Activity Resources</a:t>
            </a:r>
          </a:p>
        </p:txBody>
      </p:sp>
      <p:sp>
        <p:nvSpPr>
          <p:cNvPr id="3" name="Content Placeholder 2"/>
          <p:cNvSpPr>
            <a:spLocks noGrp="1"/>
          </p:cNvSpPr>
          <p:nvPr>
            <p:ph idx="1"/>
          </p:nvPr>
        </p:nvSpPr>
        <p:spPr/>
        <p:txBody>
          <a:bodyPr/>
          <a:lstStyle/>
          <a:p>
            <a:r>
              <a:rPr lang="en-US" dirty="0"/>
              <a:t>Tools that can assist in resource estimating</a:t>
            </a:r>
          </a:p>
          <a:p>
            <a:pPr lvl="1"/>
            <a:r>
              <a:rPr lang="en-US" dirty="0"/>
              <a:t>Expert judgment</a:t>
            </a:r>
          </a:p>
          <a:p>
            <a:pPr lvl="1"/>
            <a:r>
              <a:rPr lang="en-US" dirty="0"/>
              <a:t>Various estimating approaches</a:t>
            </a:r>
          </a:p>
          <a:p>
            <a:pPr lvl="1"/>
            <a:r>
              <a:rPr lang="en-US" dirty="0"/>
              <a:t>Data analysis</a:t>
            </a:r>
          </a:p>
          <a:p>
            <a:pPr lvl="1"/>
            <a:r>
              <a:rPr lang="en-US" dirty="0"/>
              <a:t>Project management software</a:t>
            </a:r>
          </a:p>
          <a:p>
            <a:pPr lvl="1"/>
            <a:r>
              <a:rPr lang="en-US" dirty="0"/>
              <a:t>Meetings</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644981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Acquiring Resources</a:t>
            </a:r>
          </a:p>
        </p:txBody>
      </p:sp>
      <p:sp>
        <p:nvSpPr>
          <p:cNvPr id="3" name="Content Placeholder 2"/>
          <p:cNvSpPr>
            <a:spLocks noGrp="1"/>
          </p:cNvSpPr>
          <p:nvPr>
            <p:ph idx="1"/>
          </p:nvPr>
        </p:nvSpPr>
        <p:spPr/>
        <p:txBody>
          <a:bodyPr/>
          <a:lstStyle/>
          <a:p>
            <a:r>
              <a:rPr lang="en-US" dirty="0"/>
              <a:t>During the late 1990s, the IT job market became extremely competitive</a:t>
            </a:r>
          </a:p>
          <a:p>
            <a:pPr lvl="1"/>
            <a:r>
              <a:rPr lang="en-US" dirty="0"/>
              <a:t>Today, many organizations again face a shortage of IT staff</a:t>
            </a:r>
          </a:p>
          <a:p>
            <a:r>
              <a:rPr lang="en-US" dirty="0"/>
              <a:t>Regardless of the current job market, acquiring qualified IT professionals is critical</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018356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dirty="0"/>
              <a:t>Resource Assignment</a:t>
            </a:r>
          </a:p>
        </p:txBody>
      </p:sp>
      <p:sp>
        <p:nvSpPr>
          <p:cNvPr id="46083" name="Content Placeholder 2"/>
          <p:cNvSpPr>
            <a:spLocks noGrp="1"/>
          </p:cNvSpPr>
          <p:nvPr>
            <p:ph idx="1"/>
          </p:nvPr>
        </p:nvSpPr>
        <p:spPr/>
        <p:txBody>
          <a:bodyPr/>
          <a:lstStyle/>
          <a:p>
            <a:r>
              <a:rPr lang="en-US" dirty="0"/>
              <a:t>After developing resource requirements, project managers must work with other people in their organizations to assign them to their projects or to acquire additional human or physical resources needed for the project</a:t>
            </a:r>
          </a:p>
          <a:p>
            <a:pPr lvl="1"/>
            <a:r>
              <a:rPr lang="en-US" dirty="0"/>
              <a:t>Organizations that do a good job of staff acquisition have good staffing plans</a:t>
            </a:r>
          </a:p>
          <a:p>
            <a:pPr lvl="1"/>
            <a:r>
              <a:rPr lang="en-US" dirty="0"/>
              <a:t>It is very important to consider the needs of individuals and the organization when making recruiting and retention decisions</a:t>
            </a:r>
          </a:p>
        </p:txBody>
      </p:sp>
      <p:sp>
        <p:nvSpPr>
          <p:cNvPr id="4608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dirty="0"/>
              <a:t>Best Practice</a:t>
            </a:r>
          </a:p>
        </p:txBody>
      </p:sp>
      <p:sp>
        <p:nvSpPr>
          <p:cNvPr id="47107" name="Content Placeholder 2"/>
          <p:cNvSpPr>
            <a:spLocks noGrp="1"/>
          </p:cNvSpPr>
          <p:nvPr>
            <p:ph idx="1"/>
          </p:nvPr>
        </p:nvSpPr>
        <p:spPr/>
        <p:txBody>
          <a:bodyPr/>
          <a:lstStyle/>
          <a:p>
            <a:r>
              <a:rPr lang="en-US" dirty="0"/>
              <a:t>Best practices can be applied to include the best places for people to work</a:t>
            </a:r>
          </a:p>
          <a:p>
            <a:pPr lvl="1"/>
            <a:r>
              <a:rPr lang="en-US" i="1" dirty="0"/>
              <a:t>Fortune Magazine </a:t>
            </a:r>
            <a:r>
              <a:rPr lang="en-US" dirty="0"/>
              <a:t>lists the “100 Best Companies to Work For” in the United States every year, with Google taking the honors for the eighth time in 2017</a:t>
            </a:r>
          </a:p>
          <a:p>
            <a:pPr lvl="1"/>
            <a:r>
              <a:rPr lang="en-US" i="1" dirty="0"/>
              <a:t>Working Mothers </a:t>
            </a:r>
            <a:r>
              <a:rPr lang="en-US" dirty="0"/>
              <a:t>Magazine lists the best companies in the U.S. for women based on benefits for working families</a:t>
            </a:r>
          </a:p>
          <a:p>
            <a:pPr lvl="1"/>
            <a:r>
              <a:rPr lang="en-US" dirty="0"/>
              <a:t>The </a:t>
            </a:r>
            <a:r>
              <a:rPr lang="en-US" i="1" dirty="0"/>
              <a:t>Times online </a:t>
            </a:r>
            <a:r>
              <a:rPr lang="en-US" dirty="0"/>
              <a:t>provides the Sunday Times list of the “100 Best Companies to Work For,”  a key benchmark against which U.K. companies can judge their performance as employers</a:t>
            </a:r>
          </a:p>
        </p:txBody>
      </p:sp>
      <p:sp>
        <p:nvSpPr>
          <p:cNvPr id="47108"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209B1DC-8D6C-463D-BC5A-E567E51BE808}"/>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5" name="Rectangle 4">
            <a:extLst>
              <a:ext uri="{FF2B5EF4-FFF2-40B4-BE49-F238E27FC236}">
                <a16:creationId xmlns:a16="http://schemas.microsoft.com/office/drawing/2014/main" id="{F5E6722D-DE7C-4EA1-A29E-A5A94743EA99}"/>
              </a:ext>
            </a:extLst>
          </p:cNvPr>
          <p:cNvSpPr/>
          <p:nvPr/>
        </p:nvSpPr>
        <p:spPr>
          <a:xfrm>
            <a:off x="2475046" y="6012399"/>
            <a:ext cx="3348994" cy="338554"/>
          </a:xfrm>
          <a:prstGeom prst="rect">
            <a:avLst/>
          </a:prstGeom>
        </p:spPr>
        <p:txBody>
          <a:bodyPr wrap="none">
            <a:spAutoFit/>
          </a:bodyPr>
          <a:lstStyle/>
          <a:p>
            <a:r>
              <a:rPr lang="en-US" sz="1600" dirty="0"/>
              <a:t>http://fortune.com/best-companies/</a:t>
            </a:r>
          </a:p>
        </p:txBody>
      </p:sp>
      <p:pic>
        <p:nvPicPr>
          <p:cNvPr id="6" name="Picture 5">
            <a:extLst>
              <a:ext uri="{FF2B5EF4-FFF2-40B4-BE49-F238E27FC236}">
                <a16:creationId xmlns:a16="http://schemas.microsoft.com/office/drawing/2014/main" id="{764C9679-D1D1-4C0B-A2AD-DF8FCB8A3CB9}"/>
              </a:ext>
            </a:extLst>
          </p:cNvPr>
          <p:cNvPicPr>
            <a:picLocks noChangeAspect="1"/>
          </p:cNvPicPr>
          <p:nvPr/>
        </p:nvPicPr>
        <p:blipFill>
          <a:blip r:embed="rId2"/>
          <a:stretch>
            <a:fillRect/>
          </a:stretch>
        </p:blipFill>
        <p:spPr>
          <a:xfrm>
            <a:off x="2614881" y="132716"/>
            <a:ext cx="3209159" cy="5969528"/>
          </a:xfrm>
          <a:prstGeom prst="rect">
            <a:avLst/>
          </a:prstGeom>
        </p:spPr>
      </p:pic>
      <p:sp>
        <p:nvSpPr>
          <p:cNvPr id="7" name="TextBox 6">
            <a:extLst>
              <a:ext uri="{FF2B5EF4-FFF2-40B4-BE49-F238E27FC236}">
                <a16:creationId xmlns:a16="http://schemas.microsoft.com/office/drawing/2014/main" id="{F126D38A-9F50-440C-8EA5-32EAB46C080D}"/>
              </a:ext>
            </a:extLst>
          </p:cNvPr>
          <p:cNvSpPr txBox="1"/>
          <p:nvPr/>
        </p:nvSpPr>
        <p:spPr>
          <a:xfrm rot="18000000">
            <a:off x="2417204" y="2700248"/>
            <a:ext cx="4486550" cy="1323439"/>
          </a:xfrm>
          <a:prstGeom prst="rect">
            <a:avLst/>
          </a:prstGeom>
          <a:solidFill>
            <a:srgbClr val="000000">
              <a:alpha val="25098"/>
            </a:srgbClr>
          </a:solidFill>
        </p:spPr>
        <p:txBody>
          <a:bodyPr wrap="square" rtlCol="0">
            <a:spAutoFit/>
          </a:bodyPr>
          <a:lstStyle/>
          <a:p>
            <a:pPr algn="ctr"/>
            <a:r>
              <a:rPr lang="en-US" sz="8000" dirty="0">
                <a:solidFill>
                  <a:srgbClr val="FF0000"/>
                </a:solidFill>
              </a:rPr>
              <a:t>2016</a:t>
            </a:r>
          </a:p>
        </p:txBody>
      </p:sp>
      <p:pic>
        <p:nvPicPr>
          <p:cNvPr id="8" name="Picture 7">
            <a:extLst>
              <a:ext uri="{FF2B5EF4-FFF2-40B4-BE49-F238E27FC236}">
                <a16:creationId xmlns:a16="http://schemas.microsoft.com/office/drawing/2014/main" id="{B9650E2F-F7E6-44FC-80CD-6A3E842F80D3}"/>
              </a:ext>
            </a:extLst>
          </p:cNvPr>
          <p:cNvPicPr>
            <a:picLocks noChangeAspect="1"/>
          </p:cNvPicPr>
          <p:nvPr/>
        </p:nvPicPr>
        <p:blipFill>
          <a:blip r:embed="rId3"/>
          <a:stretch>
            <a:fillRect/>
          </a:stretch>
        </p:blipFill>
        <p:spPr>
          <a:xfrm>
            <a:off x="2773375" y="376027"/>
            <a:ext cx="3937995" cy="5879683"/>
          </a:xfrm>
          <a:prstGeom prst="rect">
            <a:avLst/>
          </a:prstGeom>
        </p:spPr>
      </p:pic>
      <p:sp>
        <p:nvSpPr>
          <p:cNvPr id="9" name="TextBox 8">
            <a:extLst>
              <a:ext uri="{FF2B5EF4-FFF2-40B4-BE49-F238E27FC236}">
                <a16:creationId xmlns:a16="http://schemas.microsoft.com/office/drawing/2014/main" id="{91DB3ED1-D910-4823-9191-71A2D0A67124}"/>
              </a:ext>
            </a:extLst>
          </p:cNvPr>
          <p:cNvSpPr txBox="1"/>
          <p:nvPr/>
        </p:nvSpPr>
        <p:spPr>
          <a:xfrm rot="18000000">
            <a:off x="2581401" y="2981843"/>
            <a:ext cx="4486550" cy="1323439"/>
          </a:xfrm>
          <a:prstGeom prst="rect">
            <a:avLst/>
          </a:prstGeom>
          <a:solidFill>
            <a:srgbClr val="000000">
              <a:alpha val="25098"/>
            </a:srgbClr>
          </a:solidFill>
        </p:spPr>
        <p:txBody>
          <a:bodyPr wrap="square" rtlCol="0">
            <a:spAutoFit/>
          </a:bodyPr>
          <a:lstStyle/>
          <a:p>
            <a:pPr algn="ctr"/>
            <a:r>
              <a:rPr lang="en-US" sz="8000" dirty="0">
                <a:solidFill>
                  <a:srgbClr val="FF0000"/>
                </a:solidFill>
              </a:rPr>
              <a:t>2017</a:t>
            </a:r>
          </a:p>
        </p:txBody>
      </p:sp>
      <p:pic>
        <p:nvPicPr>
          <p:cNvPr id="10" name="Picture 9">
            <a:extLst>
              <a:ext uri="{FF2B5EF4-FFF2-40B4-BE49-F238E27FC236}">
                <a16:creationId xmlns:a16="http://schemas.microsoft.com/office/drawing/2014/main" id="{C0731660-5F99-4C1D-80EA-FF041D0AF7E9}"/>
              </a:ext>
            </a:extLst>
          </p:cNvPr>
          <p:cNvPicPr>
            <a:picLocks noChangeAspect="1"/>
          </p:cNvPicPr>
          <p:nvPr/>
        </p:nvPicPr>
        <p:blipFill>
          <a:blip r:embed="rId4"/>
          <a:stretch>
            <a:fillRect/>
          </a:stretch>
        </p:blipFill>
        <p:spPr>
          <a:xfrm>
            <a:off x="2743200" y="844224"/>
            <a:ext cx="3991532" cy="5201376"/>
          </a:xfrm>
          <a:prstGeom prst="rect">
            <a:avLst/>
          </a:prstGeom>
        </p:spPr>
      </p:pic>
      <p:sp>
        <p:nvSpPr>
          <p:cNvPr id="11" name="TextBox 10">
            <a:extLst>
              <a:ext uri="{FF2B5EF4-FFF2-40B4-BE49-F238E27FC236}">
                <a16:creationId xmlns:a16="http://schemas.microsoft.com/office/drawing/2014/main" id="{94A62B50-C802-483C-B3F1-216D7BEB7223}"/>
              </a:ext>
            </a:extLst>
          </p:cNvPr>
          <p:cNvSpPr txBox="1"/>
          <p:nvPr/>
        </p:nvSpPr>
        <p:spPr>
          <a:xfrm rot="18000000">
            <a:off x="2855588" y="3172842"/>
            <a:ext cx="4486550" cy="1323439"/>
          </a:xfrm>
          <a:prstGeom prst="rect">
            <a:avLst/>
          </a:prstGeom>
          <a:solidFill>
            <a:srgbClr val="000000">
              <a:alpha val="25098"/>
            </a:srgbClr>
          </a:solidFill>
        </p:spPr>
        <p:txBody>
          <a:bodyPr wrap="square" rtlCol="0">
            <a:spAutoFit/>
          </a:bodyPr>
          <a:lstStyle/>
          <a:p>
            <a:pPr algn="ctr"/>
            <a:r>
              <a:rPr lang="en-US" sz="8000" dirty="0">
                <a:solidFill>
                  <a:srgbClr val="FF0000"/>
                </a:solidFill>
              </a:rPr>
              <a:t>2018</a:t>
            </a:r>
          </a:p>
        </p:txBody>
      </p:sp>
      <p:pic>
        <p:nvPicPr>
          <p:cNvPr id="12" name="Picture 11">
            <a:extLst>
              <a:ext uri="{FF2B5EF4-FFF2-40B4-BE49-F238E27FC236}">
                <a16:creationId xmlns:a16="http://schemas.microsoft.com/office/drawing/2014/main" id="{154A6047-A76B-4A36-A939-625117CE0BE7}"/>
              </a:ext>
            </a:extLst>
          </p:cNvPr>
          <p:cNvPicPr>
            <a:picLocks noChangeAspect="1"/>
          </p:cNvPicPr>
          <p:nvPr/>
        </p:nvPicPr>
        <p:blipFill>
          <a:blip r:embed="rId5"/>
          <a:stretch>
            <a:fillRect/>
          </a:stretch>
        </p:blipFill>
        <p:spPr>
          <a:xfrm>
            <a:off x="2743200" y="842601"/>
            <a:ext cx="4324954" cy="5172797"/>
          </a:xfrm>
          <a:prstGeom prst="rect">
            <a:avLst/>
          </a:prstGeom>
        </p:spPr>
      </p:pic>
      <p:sp>
        <p:nvSpPr>
          <p:cNvPr id="13" name="TextBox 12">
            <a:extLst>
              <a:ext uri="{FF2B5EF4-FFF2-40B4-BE49-F238E27FC236}">
                <a16:creationId xmlns:a16="http://schemas.microsoft.com/office/drawing/2014/main" id="{EB43CE99-B03F-4A77-9B9E-96C532FFA696}"/>
              </a:ext>
            </a:extLst>
          </p:cNvPr>
          <p:cNvSpPr txBox="1"/>
          <p:nvPr/>
        </p:nvSpPr>
        <p:spPr>
          <a:xfrm rot="18000000">
            <a:off x="2779282" y="3119803"/>
            <a:ext cx="4486550" cy="1323439"/>
          </a:xfrm>
          <a:prstGeom prst="rect">
            <a:avLst/>
          </a:prstGeom>
          <a:solidFill>
            <a:srgbClr val="000000">
              <a:alpha val="25098"/>
            </a:srgbClr>
          </a:solidFill>
        </p:spPr>
        <p:txBody>
          <a:bodyPr wrap="square" rtlCol="0">
            <a:spAutoFit/>
          </a:bodyPr>
          <a:lstStyle/>
          <a:p>
            <a:pPr algn="ctr"/>
            <a:r>
              <a:rPr lang="en-US" sz="8000" dirty="0">
                <a:solidFill>
                  <a:srgbClr val="FF0000"/>
                </a:solidFill>
              </a:rPr>
              <a:t>2019</a:t>
            </a:r>
          </a:p>
        </p:txBody>
      </p:sp>
    </p:spTree>
    <p:extLst>
      <p:ext uri="{BB962C8B-B14F-4D97-AF65-F5344CB8AC3E}">
        <p14:creationId xmlns:p14="http://schemas.microsoft.com/office/powerpoint/2010/main" val="1691979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Resource Loading (1 of 2)</a:t>
            </a:r>
          </a:p>
        </p:txBody>
      </p:sp>
      <p:sp>
        <p:nvSpPr>
          <p:cNvPr id="48131" name="Rectangle 3"/>
          <p:cNvSpPr>
            <a:spLocks noGrp="1" noChangeArrowheads="1"/>
          </p:cNvSpPr>
          <p:nvPr>
            <p:ph idx="1"/>
          </p:nvPr>
        </p:nvSpPr>
        <p:spPr/>
        <p:txBody>
          <a:bodyPr/>
          <a:lstStyle/>
          <a:p>
            <a:r>
              <a:rPr lang="en-US" dirty="0"/>
              <a:t>Resource loading refers to the amount of individual resources an existing schedule requires during specific time periods</a:t>
            </a:r>
          </a:p>
          <a:p>
            <a:pPr lvl="1"/>
            <a:r>
              <a:rPr lang="en-US" dirty="0"/>
              <a:t>Helps project managers develop a general understanding of the demands a project will make on the organization’s resources and individual people’s schedules</a:t>
            </a:r>
          </a:p>
          <a:p>
            <a:r>
              <a:rPr lang="en-US" dirty="0"/>
              <a:t>Overallocation means more resources than available are assigned to perform work at a given time</a:t>
            </a:r>
          </a:p>
          <a:p>
            <a:endParaRPr lang="en-US" dirty="0"/>
          </a:p>
        </p:txBody>
      </p:sp>
      <p:sp>
        <p:nvSpPr>
          <p:cNvPr id="481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Resource Loading (2 of 2)</a:t>
            </a:r>
          </a:p>
        </p:txBody>
      </p:sp>
      <p:pic>
        <p:nvPicPr>
          <p:cNvPr id="2" name="Picture 1" descr="Image displays a resource histogram created in Microsoft Projec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4493" y="1524000"/>
            <a:ext cx="5935013" cy="4029015"/>
          </a:xfrm>
          <a:prstGeom prst="rect">
            <a:avLst/>
          </a:prstGeom>
        </p:spPr>
      </p:pic>
      <p:sp>
        <p:nvSpPr>
          <p:cNvPr id="481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2938303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Resource Leveling (1 of 2)</a:t>
            </a:r>
          </a:p>
        </p:txBody>
      </p:sp>
      <p:sp>
        <p:nvSpPr>
          <p:cNvPr id="50179" name="Rectangle 3"/>
          <p:cNvSpPr>
            <a:spLocks noGrp="1" noChangeArrowheads="1"/>
          </p:cNvSpPr>
          <p:nvPr>
            <p:ph idx="1"/>
          </p:nvPr>
        </p:nvSpPr>
        <p:spPr/>
        <p:txBody>
          <a:bodyPr/>
          <a:lstStyle/>
          <a:p>
            <a:r>
              <a:rPr lang="en-US" dirty="0"/>
              <a:t>Resource leveling is a technique for resolving resource conflicts by delaying tasks</a:t>
            </a:r>
          </a:p>
          <a:p>
            <a:pPr lvl="1"/>
            <a:r>
              <a:rPr lang="en-US" dirty="0"/>
              <a:t>Main purpose is to create a smoother distribution of resource usage</a:t>
            </a:r>
          </a:p>
          <a:p>
            <a:r>
              <a:rPr lang="en-US" dirty="0"/>
              <a:t>Benefits of resource leveling</a:t>
            </a:r>
          </a:p>
          <a:p>
            <a:pPr lvl="1"/>
            <a:r>
              <a:rPr lang="en-US" dirty="0"/>
              <a:t>When resources are used on a more constant basis, they require less management</a:t>
            </a:r>
          </a:p>
          <a:p>
            <a:pPr lvl="1"/>
            <a:r>
              <a:rPr lang="en-US" dirty="0"/>
              <a:t>May enable project managers to use a just-in-time inventory type of policy for using subcontractors or other expensive resources</a:t>
            </a:r>
          </a:p>
          <a:p>
            <a:pPr lvl="1"/>
            <a:r>
              <a:rPr lang="en-US" dirty="0"/>
              <a:t>Results in fewer problems for project personnel and accounting department</a:t>
            </a:r>
          </a:p>
          <a:p>
            <a:pPr lvl="1"/>
            <a:r>
              <a:rPr lang="en-US" dirty="0"/>
              <a:t>Often improves morale</a:t>
            </a:r>
          </a:p>
          <a:p>
            <a:pPr lvl="1"/>
            <a:endParaRPr lang="en-US" dirty="0"/>
          </a:p>
        </p:txBody>
      </p:sp>
      <p:sp>
        <p:nvSpPr>
          <p:cNvPr id="5018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Resource Leveling (2 of 2)</a:t>
            </a:r>
          </a:p>
        </p:txBody>
      </p:sp>
      <p:pic>
        <p:nvPicPr>
          <p:cNvPr id="2" name="Picture 1" descr="Image illustrates an example of resource leveling.&#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1447800"/>
            <a:ext cx="5144757" cy="4466844"/>
          </a:xfrm>
          <a:prstGeom prst="rect">
            <a:avLst/>
          </a:prstGeom>
        </p:spPr>
      </p:pic>
      <p:sp>
        <p:nvSpPr>
          <p:cNvPr id="5018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5" name="Rectangle 4">
            <a:extLst>
              <a:ext uri="{FF2B5EF4-FFF2-40B4-BE49-F238E27FC236}">
                <a16:creationId xmlns:a16="http://schemas.microsoft.com/office/drawing/2014/main" id="{05CD08A7-FC75-4875-8F17-44566F25F65E}"/>
              </a:ext>
            </a:extLst>
          </p:cNvPr>
          <p:cNvSpPr/>
          <p:nvPr/>
        </p:nvSpPr>
        <p:spPr>
          <a:xfrm>
            <a:off x="4724400" y="2971799"/>
            <a:ext cx="2481146" cy="2626539"/>
          </a:xfrm>
          <a:prstGeom prst="rect">
            <a:avLst/>
          </a:prstGeom>
          <a:solidFill>
            <a:srgbClr val="BE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64504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The Importance of Resource Management</a:t>
            </a:r>
          </a:p>
        </p:txBody>
      </p:sp>
      <p:sp>
        <p:nvSpPr>
          <p:cNvPr id="11267" name="Rectangle 3"/>
          <p:cNvSpPr>
            <a:spLocks noGrp="1" noChangeArrowheads="1"/>
          </p:cNvSpPr>
          <p:nvPr>
            <p:ph idx="1"/>
          </p:nvPr>
        </p:nvSpPr>
        <p:spPr/>
        <p:txBody>
          <a:bodyPr/>
          <a:lstStyle/>
          <a:p>
            <a:r>
              <a:rPr lang="en-US" dirty="0"/>
              <a:t>People determine the success and failure of organizations and projects</a:t>
            </a:r>
          </a:p>
          <a:p>
            <a:pPr lvl="1"/>
            <a:r>
              <a:rPr lang="en-US" dirty="0"/>
              <a:t>Most project managers agree that managing human resources effectively is one of the toughest challenges they face</a:t>
            </a:r>
          </a:p>
          <a:p>
            <a:pPr lvl="1"/>
            <a:r>
              <a:rPr lang="en-US" dirty="0"/>
              <a:t>Managing people is a vital component of project resource management</a:t>
            </a:r>
          </a:p>
        </p:txBody>
      </p:sp>
      <p:sp>
        <p:nvSpPr>
          <p:cNvPr id="1126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Developing the Project Team (1 of 2)</a:t>
            </a:r>
          </a:p>
        </p:txBody>
      </p:sp>
      <p:sp>
        <p:nvSpPr>
          <p:cNvPr id="53251" name="Rectangle 3"/>
          <p:cNvSpPr>
            <a:spLocks noGrp="1" noChangeArrowheads="1"/>
          </p:cNvSpPr>
          <p:nvPr>
            <p:ph idx="1"/>
          </p:nvPr>
        </p:nvSpPr>
        <p:spPr/>
        <p:txBody>
          <a:bodyPr/>
          <a:lstStyle/>
          <a:p>
            <a:r>
              <a:rPr lang="en-US" dirty="0"/>
              <a:t>The main goal of team development is to help people work together more effectively to improve project performance </a:t>
            </a:r>
          </a:p>
          <a:p>
            <a:pPr lvl="1"/>
            <a:r>
              <a:rPr lang="en-US" dirty="0"/>
              <a:t>It takes teamwork to successfully complete most projects</a:t>
            </a:r>
          </a:p>
          <a:p>
            <a:r>
              <a:rPr lang="en-US" dirty="0"/>
              <a:t>Tuckman model describes five stages of team development</a:t>
            </a:r>
          </a:p>
          <a:p>
            <a:pPr lvl="1"/>
            <a:r>
              <a:rPr lang="en-US" dirty="0"/>
              <a:t>Forming: introduction to team members</a:t>
            </a:r>
          </a:p>
          <a:p>
            <a:pPr lvl="1"/>
            <a:r>
              <a:rPr lang="en-US" dirty="0"/>
              <a:t>Storming: team members have different opinions</a:t>
            </a:r>
          </a:p>
          <a:p>
            <a:pPr lvl="1"/>
            <a:r>
              <a:rPr lang="en-US" dirty="0"/>
              <a:t>Norming: team members have developed a common working method</a:t>
            </a:r>
          </a:p>
          <a:p>
            <a:pPr lvl="1"/>
            <a:r>
              <a:rPr lang="en-US" dirty="0"/>
              <a:t>Performing: emphasis on reaching the team goals rather than a team process</a:t>
            </a:r>
          </a:p>
          <a:p>
            <a:pPr lvl="1"/>
            <a:r>
              <a:rPr lang="en-US" dirty="0"/>
              <a:t>Adjourning: break-up after completion</a:t>
            </a:r>
          </a:p>
          <a:p>
            <a:pPr lvl="1"/>
            <a:endParaRPr lang="en-US" dirty="0"/>
          </a:p>
        </p:txBody>
      </p:sp>
      <p:sp>
        <p:nvSpPr>
          <p:cNvPr id="5325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dirty="0"/>
              <a:t>Developing the Project Team (2 of 2)</a:t>
            </a:r>
          </a:p>
        </p:txBody>
      </p:sp>
      <p:sp>
        <p:nvSpPr>
          <p:cNvPr id="55299" name="Rectangle 3"/>
          <p:cNvSpPr>
            <a:spLocks noGrp="1" noChangeArrowheads="1"/>
          </p:cNvSpPr>
          <p:nvPr>
            <p:ph idx="1"/>
          </p:nvPr>
        </p:nvSpPr>
        <p:spPr/>
        <p:txBody>
          <a:bodyPr/>
          <a:lstStyle/>
          <a:p>
            <a:r>
              <a:rPr lang="en-US" dirty="0"/>
              <a:t>Training </a:t>
            </a:r>
          </a:p>
          <a:p>
            <a:pPr lvl="1"/>
            <a:r>
              <a:rPr lang="en-US" dirty="0"/>
              <a:t>Project managers often recommend that people take specific training courses to improve individual and team development</a:t>
            </a:r>
          </a:p>
          <a:p>
            <a:r>
              <a:rPr lang="en-US" dirty="0"/>
              <a:t>Team-building activities </a:t>
            </a:r>
          </a:p>
          <a:p>
            <a:pPr lvl="1"/>
            <a:r>
              <a:rPr lang="en-US" dirty="0"/>
              <a:t>Physical challenges</a:t>
            </a:r>
          </a:p>
          <a:p>
            <a:pPr lvl="1"/>
            <a:r>
              <a:rPr lang="en-US" dirty="0"/>
              <a:t>Psychological preference indicator tools</a:t>
            </a:r>
          </a:p>
          <a:p>
            <a:pPr lvl="1"/>
            <a:endParaRPr lang="en-US" dirty="0"/>
          </a:p>
          <a:p>
            <a:r>
              <a:rPr lang="en-US" dirty="0"/>
              <a:t>Teamwork1.mp4</a:t>
            </a:r>
          </a:p>
          <a:p>
            <a:r>
              <a:rPr lang="en-US" dirty="0"/>
              <a:t>Teamwork2.wmv</a:t>
            </a:r>
          </a:p>
          <a:p>
            <a:r>
              <a:rPr lang="en-US" dirty="0"/>
              <a:t>Teamwork3.mp4</a:t>
            </a:r>
          </a:p>
          <a:p>
            <a:endParaRPr lang="en-US" dirty="0"/>
          </a:p>
          <a:p>
            <a:endParaRPr lang="en-US" dirty="0"/>
          </a:p>
          <a:p>
            <a:endParaRPr lang="en-US" dirty="0"/>
          </a:p>
        </p:txBody>
      </p:sp>
      <p:sp>
        <p:nvSpPr>
          <p:cNvPr id="5530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The Social Styles Profile</a:t>
            </a:r>
          </a:p>
        </p:txBody>
      </p:sp>
      <p:sp>
        <p:nvSpPr>
          <p:cNvPr id="57347" name="Rectangle 3"/>
          <p:cNvSpPr>
            <a:spLocks noGrp="1" noChangeArrowheads="1"/>
          </p:cNvSpPr>
          <p:nvPr>
            <p:ph idx="1"/>
          </p:nvPr>
        </p:nvSpPr>
        <p:spPr>
          <a:xfrm>
            <a:off x="628650" y="1825625"/>
            <a:ext cx="3409950" cy="4351338"/>
          </a:xfrm>
        </p:spPr>
        <p:txBody>
          <a:bodyPr/>
          <a:lstStyle/>
          <a:p>
            <a:r>
              <a:rPr lang="en-US" dirty="0"/>
              <a:t>People are perceived as behaving primarily in one of four zones, based on their assertiveness and responsiveness</a:t>
            </a:r>
          </a:p>
          <a:p>
            <a:pPr lvl="1"/>
            <a:r>
              <a:rPr lang="en-US" dirty="0"/>
              <a:t>Drivers</a:t>
            </a:r>
          </a:p>
          <a:p>
            <a:pPr lvl="1"/>
            <a:r>
              <a:rPr lang="en-US" dirty="0"/>
              <a:t>Expressives</a:t>
            </a:r>
          </a:p>
          <a:p>
            <a:pPr lvl="1"/>
            <a:r>
              <a:rPr lang="en-US" dirty="0"/>
              <a:t>Analyticals</a:t>
            </a:r>
          </a:p>
          <a:p>
            <a:pPr lvl="1"/>
            <a:r>
              <a:rPr lang="en-US" dirty="0"/>
              <a:t>Amiables</a:t>
            </a:r>
          </a:p>
        </p:txBody>
      </p:sp>
      <p:pic>
        <p:nvPicPr>
          <p:cNvPr id="3" name="Picture 2" descr="Image illustrates the relationship between social styles and determinant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3594" y="1690689"/>
            <a:ext cx="3491756" cy="3693432"/>
          </a:xfrm>
          <a:prstGeom prst="rect">
            <a:avLst/>
          </a:prstGeom>
        </p:spPr>
      </p:pic>
      <p:sp>
        <p:nvSpPr>
          <p:cNvPr id="5734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a:t>Reward and Recognition Systems</a:t>
            </a:r>
          </a:p>
        </p:txBody>
      </p:sp>
      <p:sp>
        <p:nvSpPr>
          <p:cNvPr id="61443" name="Rectangle 3"/>
          <p:cNvSpPr>
            <a:spLocks noGrp="1" noChangeArrowheads="1"/>
          </p:cNvSpPr>
          <p:nvPr>
            <p:ph idx="1"/>
          </p:nvPr>
        </p:nvSpPr>
        <p:spPr/>
        <p:txBody>
          <a:bodyPr/>
          <a:lstStyle/>
          <a:p>
            <a:r>
              <a:rPr lang="en-US" dirty="0"/>
              <a:t>Team-based reward and recognition systems can promote teamwork</a:t>
            </a:r>
          </a:p>
          <a:p>
            <a:pPr lvl="1"/>
            <a:r>
              <a:rPr lang="en-US" dirty="0"/>
              <a:t>Focus on rewarding teams for achieving specific goals</a:t>
            </a:r>
          </a:p>
          <a:p>
            <a:pPr lvl="2"/>
            <a:r>
              <a:rPr lang="en-US" dirty="0"/>
              <a:t>If management rewards teamwork, they will promote or reinforce the philosophy that people work more effectively in teams</a:t>
            </a:r>
          </a:p>
          <a:p>
            <a:r>
              <a:rPr lang="en-US" dirty="0"/>
              <a:t>Project managers must continually assess their team’s performance</a:t>
            </a:r>
          </a:p>
          <a:p>
            <a:pPr lvl="1"/>
            <a:r>
              <a:rPr lang="en-US" dirty="0"/>
              <a:t>When they find areas in which individuals or the entire team can improve, it’s their job to find the best way to develop their people and improve performance</a:t>
            </a:r>
          </a:p>
        </p:txBody>
      </p:sp>
      <p:sp>
        <p:nvSpPr>
          <p:cNvPr id="6144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a:t>Managing the Project Team</a:t>
            </a:r>
          </a:p>
        </p:txBody>
      </p:sp>
      <p:sp>
        <p:nvSpPr>
          <p:cNvPr id="62467" name="Rectangle 3"/>
          <p:cNvSpPr>
            <a:spLocks noGrp="1" noChangeArrowheads="1"/>
          </p:cNvSpPr>
          <p:nvPr>
            <p:ph idx="1"/>
          </p:nvPr>
        </p:nvSpPr>
        <p:spPr/>
        <p:txBody>
          <a:bodyPr/>
          <a:lstStyle/>
          <a:p>
            <a:r>
              <a:rPr lang="en-US" dirty="0"/>
              <a:t>Project managers must lead their teams in performing various project activities</a:t>
            </a:r>
          </a:p>
          <a:p>
            <a:r>
              <a:rPr lang="en-US" dirty="0"/>
              <a:t>After assessing team performance and related information, the project manager must make several decisions </a:t>
            </a:r>
          </a:p>
          <a:p>
            <a:pPr lvl="1"/>
            <a:r>
              <a:rPr lang="en-US" dirty="0"/>
              <a:t>Changes to  be requested </a:t>
            </a:r>
          </a:p>
          <a:p>
            <a:pPr lvl="1"/>
            <a:r>
              <a:rPr lang="en-US" dirty="0"/>
              <a:t>Corrective or preventive actions </a:t>
            </a:r>
          </a:p>
          <a:p>
            <a:pPr lvl="1"/>
            <a:r>
              <a:rPr lang="en-US" dirty="0"/>
              <a:t>Updates needed</a:t>
            </a:r>
          </a:p>
        </p:txBody>
      </p:sp>
      <p:sp>
        <p:nvSpPr>
          <p:cNvPr id="6246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04800" y="365126"/>
            <a:ext cx="8534400" cy="1325563"/>
          </a:xfrm>
        </p:spPr>
        <p:txBody>
          <a:bodyPr/>
          <a:lstStyle/>
          <a:p>
            <a:r>
              <a:rPr lang="en-US" dirty="0"/>
              <a:t>Tools and Techniques for Managing Project Teams (1 of 4) </a:t>
            </a:r>
          </a:p>
        </p:txBody>
      </p:sp>
      <p:sp>
        <p:nvSpPr>
          <p:cNvPr id="63491" name="Rectangle 3"/>
          <p:cNvSpPr>
            <a:spLocks noGrp="1" noChangeArrowheads="1"/>
          </p:cNvSpPr>
          <p:nvPr>
            <p:ph idx="1"/>
          </p:nvPr>
        </p:nvSpPr>
        <p:spPr/>
        <p:txBody>
          <a:bodyPr/>
          <a:lstStyle/>
          <a:p>
            <a:r>
              <a:rPr lang="en-US" dirty="0"/>
              <a:t>Several tools and techniques are available to assist in managing project teams</a:t>
            </a:r>
          </a:p>
          <a:p>
            <a:pPr lvl="1"/>
            <a:r>
              <a:rPr lang="en-US" dirty="0"/>
              <a:t>Interpersonal and team skills</a:t>
            </a:r>
          </a:p>
          <a:p>
            <a:pPr lvl="1"/>
            <a:r>
              <a:rPr lang="en-US" dirty="0"/>
              <a:t>Project management information systems</a:t>
            </a:r>
          </a:p>
          <a:p>
            <a:pPr lvl="1"/>
            <a:r>
              <a:rPr lang="en-US" dirty="0"/>
              <a:t>Conflict management</a:t>
            </a:r>
          </a:p>
        </p:txBody>
      </p:sp>
      <p:sp>
        <p:nvSpPr>
          <p:cNvPr id="6349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365126"/>
            <a:ext cx="8534400" cy="1325563"/>
          </a:xfrm>
        </p:spPr>
        <p:txBody>
          <a:bodyPr/>
          <a:lstStyle/>
          <a:p>
            <a:r>
              <a:rPr lang="en-US" dirty="0"/>
              <a:t>Tools and Techniques for Managing Project Teams (2 of 4)</a:t>
            </a:r>
          </a:p>
        </p:txBody>
      </p:sp>
      <p:sp>
        <p:nvSpPr>
          <p:cNvPr id="36867" name="Rectangle 3"/>
          <p:cNvSpPr>
            <a:spLocks noGrp="1" noChangeArrowheads="1"/>
          </p:cNvSpPr>
          <p:nvPr>
            <p:ph idx="1"/>
          </p:nvPr>
        </p:nvSpPr>
        <p:spPr/>
        <p:txBody>
          <a:bodyPr/>
          <a:lstStyle/>
          <a:p>
            <a:r>
              <a:rPr lang="en-US" dirty="0"/>
              <a:t>Conflict handling modes</a:t>
            </a:r>
          </a:p>
          <a:p>
            <a:pPr lvl="1"/>
            <a:r>
              <a:rPr lang="en-US" dirty="0"/>
              <a:t>Confrontation: directly face a conflict using a problem-solving approach</a:t>
            </a:r>
          </a:p>
          <a:p>
            <a:pPr lvl="1"/>
            <a:r>
              <a:rPr lang="en-US" dirty="0"/>
              <a:t>Compromise: use a give-and-take approach</a:t>
            </a:r>
          </a:p>
          <a:p>
            <a:pPr lvl="1"/>
            <a:r>
              <a:rPr lang="en-US" dirty="0"/>
              <a:t>Smoothing: de-emphasize areas of difference and emphasize areas of agreement</a:t>
            </a:r>
          </a:p>
          <a:p>
            <a:pPr lvl="1"/>
            <a:r>
              <a:rPr lang="en-US" dirty="0"/>
              <a:t>Forcing: win-lose approach</a:t>
            </a:r>
          </a:p>
          <a:p>
            <a:pPr lvl="1"/>
            <a:r>
              <a:rPr lang="en-US" dirty="0"/>
              <a:t>Withdrawal: retreat or withdraw from an actual or potential disagreement</a:t>
            </a:r>
          </a:p>
          <a:p>
            <a:pPr lvl="1"/>
            <a:r>
              <a:rPr lang="en-US" dirty="0"/>
              <a:t>Collaborating: decision makers incorporate different  viewpoints and insights to develop consensus and commitment  </a:t>
            </a:r>
          </a:p>
          <a:p>
            <a:pPr lvl="1"/>
            <a:endParaRPr lang="en-US" dirty="0"/>
          </a:p>
        </p:txBody>
      </p:sp>
      <p:sp>
        <p:nvSpPr>
          <p:cNvPr id="3686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44058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365126"/>
            <a:ext cx="8610600" cy="1325563"/>
          </a:xfrm>
        </p:spPr>
        <p:txBody>
          <a:bodyPr/>
          <a:lstStyle/>
          <a:p>
            <a:r>
              <a:rPr lang="en-US" dirty="0"/>
              <a:t>Tools and Techniques for Managing Project Teams (3 of 4)</a:t>
            </a:r>
          </a:p>
        </p:txBody>
      </p:sp>
      <p:pic>
        <p:nvPicPr>
          <p:cNvPr id="2" name="Picture 1" descr="Image illustrates strategies for handling conflicts according to relationship and task importanc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400" y="1690689"/>
            <a:ext cx="5473893" cy="3983736"/>
          </a:xfrm>
          <a:prstGeom prst="rect">
            <a:avLst/>
          </a:prstGeom>
        </p:spPr>
      </p:pic>
      <p:sp>
        <p:nvSpPr>
          <p:cNvPr id="36869" name="Footer Placeholder 6"/>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2825299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04800" y="365126"/>
            <a:ext cx="8686800" cy="1325563"/>
          </a:xfrm>
        </p:spPr>
        <p:txBody>
          <a:bodyPr/>
          <a:lstStyle/>
          <a:p>
            <a:r>
              <a:rPr lang="en-US" dirty="0"/>
              <a:t>Tools and Techniques for Managing Project Teams (4 of 4)</a:t>
            </a:r>
          </a:p>
        </p:txBody>
      </p:sp>
      <p:sp>
        <p:nvSpPr>
          <p:cNvPr id="37891" name="Rectangle 3"/>
          <p:cNvSpPr>
            <a:spLocks noGrp="1" noChangeArrowheads="1"/>
          </p:cNvSpPr>
          <p:nvPr>
            <p:ph idx="1"/>
          </p:nvPr>
        </p:nvSpPr>
        <p:spPr/>
        <p:txBody>
          <a:bodyPr/>
          <a:lstStyle/>
          <a:p>
            <a:r>
              <a:rPr lang="en-US" dirty="0"/>
              <a:t>Conflict can be good</a:t>
            </a:r>
          </a:p>
          <a:p>
            <a:pPr lvl="1"/>
            <a:r>
              <a:rPr lang="en-US" dirty="0"/>
              <a:t>Conflict often produces important results, such as new ideas, better alternatives, and motivation to work harder and more collaboratively</a:t>
            </a:r>
          </a:p>
          <a:p>
            <a:pPr lvl="1"/>
            <a:r>
              <a:rPr lang="en-US" dirty="0"/>
              <a:t>Groupthink: conformance to the values or ethical standards of a group; can develop if there are no conflicting viewpoints</a:t>
            </a:r>
          </a:p>
          <a:p>
            <a:pPr lvl="1"/>
            <a:r>
              <a:rPr lang="en-US" dirty="0"/>
              <a:t>Research suggests that task-related conflict often improves team performance, but emotional conflict often depresses team performance</a:t>
            </a:r>
          </a:p>
        </p:txBody>
      </p:sp>
      <p:sp>
        <p:nvSpPr>
          <p:cNvPr id="3789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332995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dirty="0"/>
              <a:t>General Advice on Managing Teams (1 of 2)</a:t>
            </a:r>
          </a:p>
        </p:txBody>
      </p:sp>
      <p:sp>
        <p:nvSpPr>
          <p:cNvPr id="3" name="Content Placeholder 2"/>
          <p:cNvSpPr>
            <a:spLocks noGrp="1"/>
          </p:cNvSpPr>
          <p:nvPr>
            <p:ph idx="1"/>
          </p:nvPr>
        </p:nvSpPr>
        <p:spPr/>
        <p:txBody>
          <a:bodyPr/>
          <a:lstStyle/>
          <a:p>
            <a:r>
              <a:rPr lang="en-US" dirty="0"/>
              <a:t>Five dysfunctions of teams </a:t>
            </a:r>
          </a:p>
          <a:p>
            <a:pPr lvl="1"/>
            <a:r>
              <a:rPr lang="en-US" dirty="0"/>
              <a:t>Absence of trust</a:t>
            </a:r>
          </a:p>
          <a:p>
            <a:pPr lvl="1"/>
            <a:r>
              <a:rPr lang="en-US" dirty="0"/>
              <a:t>Fear of conflict</a:t>
            </a:r>
          </a:p>
          <a:p>
            <a:pPr lvl="1"/>
            <a:r>
              <a:rPr lang="en-US" dirty="0"/>
              <a:t>Lack of commitment</a:t>
            </a:r>
          </a:p>
          <a:p>
            <a:pPr lvl="1"/>
            <a:r>
              <a:rPr lang="en-US" dirty="0"/>
              <a:t>Avoidance of accountability</a:t>
            </a:r>
          </a:p>
          <a:p>
            <a:pPr lvl="1"/>
            <a:r>
              <a:rPr lang="en-US" dirty="0"/>
              <a:t>Inattention to results</a:t>
            </a:r>
          </a:p>
          <a:p>
            <a:endParaRPr lang="en-US" dirty="0"/>
          </a:p>
        </p:txBody>
      </p:sp>
      <p:sp>
        <p:nvSpPr>
          <p:cNvPr id="65540"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a:t>The Global IT Workforce</a:t>
            </a:r>
          </a:p>
        </p:txBody>
      </p:sp>
      <p:sp>
        <p:nvSpPr>
          <p:cNvPr id="12291" name="Content Placeholder 2"/>
          <p:cNvSpPr>
            <a:spLocks noGrp="1"/>
          </p:cNvSpPr>
          <p:nvPr>
            <p:ph idx="1"/>
          </p:nvPr>
        </p:nvSpPr>
        <p:spPr/>
        <p:txBody>
          <a:bodyPr/>
          <a:lstStyle/>
          <a:p>
            <a:r>
              <a:rPr lang="en-US" dirty="0"/>
              <a:t>Although there have been ups and downs in the IT labor market, there will always be a need for good IT workers</a:t>
            </a:r>
          </a:p>
          <a:p>
            <a:pPr lvl="1"/>
            <a:r>
              <a:rPr lang="en-US" dirty="0"/>
              <a:t>By June of 2017, there were almost 4.3 billion mobile-broadband subscriptions</a:t>
            </a:r>
          </a:p>
          <a:p>
            <a:pPr lvl="1"/>
            <a:r>
              <a:rPr lang="en-US" dirty="0"/>
              <a:t>By 2020, ICT spending is projected to grow to nearly $5.5 trillion</a:t>
            </a:r>
          </a:p>
          <a:p>
            <a:pPr lvl="1"/>
            <a:r>
              <a:rPr lang="en-US" dirty="0"/>
              <a:t>Jobs available to IT professionals are expected to increase by 12 percent by 2024</a:t>
            </a:r>
          </a:p>
          <a:p>
            <a:pPr lvl="1"/>
            <a:r>
              <a:rPr lang="en-US" dirty="0"/>
              <a:t>Project management is number three on Computerworld’s hottest tech list </a:t>
            </a:r>
          </a:p>
        </p:txBody>
      </p:sp>
      <p:sp>
        <p:nvSpPr>
          <p:cNvPr id="12292"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a:t>General Advice on Managing Teams (2 of 2)</a:t>
            </a:r>
          </a:p>
        </p:txBody>
      </p:sp>
      <p:sp>
        <p:nvSpPr>
          <p:cNvPr id="64515" name="Rectangle 3"/>
          <p:cNvSpPr>
            <a:spLocks noGrp="1" noChangeArrowheads="1"/>
          </p:cNvSpPr>
          <p:nvPr>
            <p:ph idx="1"/>
          </p:nvPr>
        </p:nvSpPr>
        <p:spPr/>
        <p:txBody>
          <a:bodyPr/>
          <a:lstStyle/>
          <a:p>
            <a:r>
              <a:rPr lang="en-US" dirty="0"/>
              <a:t>General advice </a:t>
            </a:r>
          </a:p>
          <a:p>
            <a:pPr lvl="1"/>
            <a:r>
              <a:rPr lang="en-US" dirty="0"/>
              <a:t>Be patient and kind with your team</a:t>
            </a:r>
          </a:p>
          <a:p>
            <a:pPr lvl="1"/>
            <a:r>
              <a:rPr lang="en-US" dirty="0"/>
              <a:t>Fix the problem instead of blaming people </a:t>
            </a:r>
          </a:p>
          <a:p>
            <a:pPr lvl="1"/>
            <a:r>
              <a:rPr lang="en-US" dirty="0"/>
              <a:t>Establish regular, effective meetings</a:t>
            </a:r>
          </a:p>
          <a:p>
            <a:pPr lvl="1"/>
            <a:r>
              <a:rPr lang="en-US" dirty="0"/>
              <a:t>Allow time for teams to go through the basic team-building stages </a:t>
            </a:r>
          </a:p>
          <a:p>
            <a:pPr lvl="1"/>
            <a:r>
              <a:rPr lang="en-US" dirty="0"/>
              <a:t>Limit the size of work teams to three to seven members</a:t>
            </a:r>
          </a:p>
          <a:p>
            <a:pPr lvl="1"/>
            <a:r>
              <a:rPr lang="en-US" dirty="0"/>
              <a:t>Plan some social activities to help project team members and other stakeholders get to know each other better </a:t>
            </a:r>
          </a:p>
          <a:p>
            <a:pPr lvl="1"/>
            <a:r>
              <a:rPr lang="en-US" dirty="0"/>
              <a:t>Stress team identity</a:t>
            </a:r>
          </a:p>
          <a:p>
            <a:pPr lvl="1"/>
            <a:r>
              <a:rPr lang="en-US" dirty="0"/>
              <a:t>Nurture team members and encourage them to help each other</a:t>
            </a:r>
          </a:p>
          <a:p>
            <a:pPr lvl="1"/>
            <a:r>
              <a:rPr lang="en-US" dirty="0"/>
              <a:t>Acknowledge individual and group accomplishments</a:t>
            </a:r>
          </a:p>
          <a:p>
            <a:pPr lvl="1"/>
            <a:r>
              <a:rPr lang="en-US" dirty="0"/>
              <a:t>Take additional actions to work with virtual team members</a:t>
            </a:r>
          </a:p>
          <a:p>
            <a:pPr lvl="1"/>
            <a:endParaRPr lang="en-US" dirty="0"/>
          </a:p>
          <a:p>
            <a:pPr lvl="1"/>
            <a:endParaRPr lang="en-US" dirty="0"/>
          </a:p>
        </p:txBody>
      </p:sp>
      <p:sp>
        <p:nvSpPr>
          <p:cNvPr id="6451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Controlling Resources</a:t>
            </a:r>
          </a:p>
        </p:txBody>
      </p:sp>
      <p:sp>
        <p:nvSpPr>
          <p:cNvPr id="3" name="Content Placeholder 2"/>
          <p:cNvSpPr>
            <a:spLocks noGrp="1"/>
          </p:cNvSpPr>
          <p:nvPr>
            <p:ph idx="1"/>
          </p:nvPr>
        </p:nvSpPr>
        <p:spPr/>
        <p:txBody>
          <a:bodyPr/>
          <a:lstStyle/>
          <a:p>
            <a:r>
              <a:rPr lang="en-US" dirty="0"/>
              <a:t>Ensuring physical resources assigned to the project are available as planned</a:t>
            </a:r>
          </a:p>
          <a:p>
            <a:pPr lvl="1"/>
            <a:r>
              <a:rPr lang="en-US" dirty="0"/>
              <a:t>Also involves monitoring the planned versus actual resources utilization and taking corrective actions as needed</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0871863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a:t>Using Software to Assist in Resource Management</a:t>
            </a:r>
          </a:p>
        </p:txBody>
      </p:sp>
      <p:sp>
        <p:nvSpPr>
          <p:cNvPr id="67587" name="Rectangle 3"/>
          <p:cNvSpPr>
            <a:spLocks noGrp="1" noChangeArrowheads="1"/>
          </p:cNvSpPr>
          <p:nvPr>
            <p:ph idx="1"/>
          </p:nvPr>
        </p:nvSpPr>
        <p:spPr/>
        <p:txBody>
          <a:bodyPr/>
          <a:lstStyle/>
          <a:p>
            <a:r>
              <a:rPr lang="en-US" dirty="0"/>
              <a:t>Software can help in producing a simple responsibility assignment matrix or resource histograms </a:t>
            </a:r>
          </a:p>
          <a:p>
            <a:r>
              <a:rPr lang="en-US" dirty="0"/>
              <a:t>Software includes several features related to human resource management </a:t>
            </a:r>
          </a:p>
          <a:p>
            <a:pPr lvl="1"/>
            <a:r>
              <a:rPr lang="en-US" dirty="0"/>
              <a:t>Assigning and tracking resources</a:t>
            </a:r>
          </a:p>
          <a:p>
            <a:pPr lvl="1"/>
            <a:r>
              <a:rPr lang="en-US" dirty="0"/>
              <a:t>Leveling resources</a:t>
            </a:r>
          </a:p>
          <a:p>
            <a:pPr lvl="1"/>
            <a:r>
              <a:rPr lang="en-US" dirty="0"/>
              <a:t>Resource usage reports</a:t>
            </a:r>
          </a:p>
          <a:p>
            <a:pPr lvl="1"/>
            <a:r>
              <a:rPr lang="en-US" dirty="0"/>
              <a:t>Overallocated resource reports</a:t>
            </a:r>
          </a:p>
          <a:p>
            <a:pPr lvl="1"/>
            <a:r>
              <a:rPr lang="en-US" dirty="0"/>
              <a:t>To-do lists</a:t>
            </a:r>
          </a:p>
        </p:txBody>
      </p:sp>
      <p:sp>
        <p:nvSpPr>
          <p:cNvPr id="6758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Agile/Adaptive Environments</a:t>
            </a:r>
          </a:p>
        </p:txBody>
      </p:sp>
      <p:sp>
        <p:nvSpPr>
          <p:cNvPr id="3" name="Content Placeholder 2"/>
          <p:cNvSpPr>
            <a:spLocks noGrp="1"/>
          </p:cNvSpPr>
          <p:nvPr>
            <p:ph idx="1"/>
          </p:nvPr>
        </p:nvSpPr>
        <p:spPr/>
        <p:txBody>
          <a:bodyPr/>
          <a:lstStyle/>
          <a:p>
            <a:r>
              <a:rPr lang="en-US" dirty="0"/>
              <a:t>Teams are important on all types of projects, as is collaboration, problem solving, and knowledge sharing</a:t>
            </a:r>
          </a:p>
          <a:p>
            <a:pPr lvl="1"/>
            <a:r>
              <a:rPr lang="en-US" dirty="0"/>
              <a:t>On agile projects, team members are usually fully dedicated to a single team</a:t>
            </a:r>
          </a:p>
          <a:p>
            <a:pPr lvl="2"/>
            <a:r>
              <a:rPr lang="en-US" dirty="0"/>
              <a:t>Relationships are based on trust, and collaboration is continuously improved using regular feedback</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364092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t>Chapter Summary</a:t>
            </a:r>
          </a:p>
        </p:txBody>
      </p:sp>
      <p:sp>
        <p:nvSpPr>
          <p:cNvPr id="69635" name="Rectangle 3"/>
          <p:cNvSpPr>
            <a:spLocks noGrp="1" noChangeArrowheads="1"/>
          </p:cNvSpPr>
          <p:nvPr>
            <p:ph idx="1"/>
          </p:nvPr>
        </p:nvSpPr>
        <p:spPr/>
        <p:txBody>
          <a:bodyPr/>
          <a:lstStyle/>
          <a:p>
            <a:r>
              <a:rPr lang="en-US" dirty="0"/>
              <a:t>Project resource management includes the processes required to make the most effective use of the people involved with a project</a:t>
            </a:r>
          </a:p>
          <a:p>
            <a:pPr lvl="1"/>
            <a:r>
              <a:rPr lang="en-US" dirty="0"/>
              <a:t>Planning resources</a:t>
            </a:r>
          </a:p>
          <a:p>
            <a:pPr lvl="1"/>
            <a:r>
              <a:rPr lang="en-US" dirty="0"/>
              <a:t>Estimating activity resources</a:t>
            </a:r>
          </a:p>
          <a:p>
            <a:pPr lvl="1"/>
            <a:r>
              <a:rPr lang="en-US" dirty="0"/>
              <a:t>Acquiring resources</a:t>
            </a:r>
          </a:p>
          <a:p>
            <a:pPr lvl="1"/>
            <a:r>
              <a:rPr lang="en-US" dirty="0"/>
              <a:t>Developing the team</a:t>
            </a:r>
          </a:p>
          <a:p>
            <a:pPr lvl="1"/>
            <a:r>
              <a:rPr lang="en-US" dirty="0"/>
              <a:t>Managing the team</a:t>
            </a:r>
          </a:p>
          <a:p>
            <a:pPr lvl="1"/>
            <a:r>
              <a:rPr lang="en-US" dirty="0"/>
              <a:t>Controlling resources</a:t>
            </a:r>
          </a:p>
        </p:txBody>
      </p:sp>
      <p:sp>
        <p:nvSpPr>
          <p:cNvPr id="696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a:t>Implications for the Future of IT Human Resource Management</a:t>
            </a:r>
          </a:p>
        </p:txBody>
      </p:sp>
      <p:sp>
        <p:nvSpPr>
          <p:cNvPr id="15363" name="Content Placeholder 2"/>
          <p:cNvSpPr>
            <a:spLocks noGrp="1"/>
          </p:cNvSpPr>
          <p:nvPr>
            <p:ph idx="1"/>
          </p:nvPr>
        </p:nvSpPr>
        <p:spPr/>
        <p:txBody>
          <a:bodyPr/>
          <a:lstStyle/>
          <a:p>
            <a:r>
              <a:rPr lang="en-US" dirty="0"/>
              <a:t>Proactive organizations are addressing human resource needs</a:t>
            </a:r>
          </a:p>
          <a:p>
            <a:pPr lvl="1"/>
            <a:r>
              <a:rPr lang="en-US" dirty="0"/>
              <a:t>Improving benefits</a:t>
            </a:r>
          </a:p>
          <a:p>
            <a:pPr lvl="1"/>
            <a:r>
              <a:rPr lang="en-US" dirty="0"/>
              <a:t>Redefining work hours and incentives</a:t>
            </a:r>
          </a:p>
          <a:p>
            <a:pPr lvl="1"/>
            <a:r>
              <a:rPr lang="en-US" dirty="0"/>
              <a:t>Finding future workers</a:t>
            </a:r>
          </a:p>
        </p:txBody>
      </p:sp>
      <p:sp>
        <p:nvSpPr>
          <p:cNvPr id="1536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Global Issues</a:t>
            </a:r>
          </a:p>
        </p:txBody>
      </p:sp>
      <p:sp>
        <p:nvSpPr>
          <p:cNvPr id="16387" name="Rectangle 3"/>
          <p:cNvSpPr>
            <a:spLocks noGrp="1" noChangeArrowheads="1"/>
          </p:cNvSpPr>
          <p:nvPr>
            <p:ph idx="1"/>
          </p:nvPr>
        </p:nvSpPr>
        <p:spPr/>
        <p:txBody>
          <a:bodyPr/>
          <a:lstStyle/>
          <a:p>
            <a:r>
              <a:rPr lang="en-US" dirty="0"/>
              <a:t>In 2013, Yahoo’s CEO issued a memo stating that employees could no longer work from home, causing quite a stir throughout the world</a:t>
            </a:r>
          </a:p>
          <a:p>
            <a:r>
              <a:rPr lang="en-US" dirty="0"/>
              <a:t>Diebold’s CEO took the opposite approach and started recruiting employees who wanted to work from home, luring the best and brightest workers from Yahoo and other companies cutting back on telecommuting</a:t>
            </a:r>
          </a:p>
        </p:txBody>
      </p:sp>
      <p:sp>
        <p:nvSpPr>
          <p:cNvPr id="1638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a:t>What Went Wrong?</a:t>
            </a:r>
          </a:p>
        </p:txBody>
      </p:sp>
      <p:sp>
        <p:nvSpPr>
          <p:cNvPr id="17411" name="Content Placeholder 2"/>
          <p:cNvSpPr>
            <a:spLocks noGrp="1"/>
          </p:cNvSpPr>
          <p:nvPr>
            <p:ph idx="1"/>
          </p:nvPr>
        </p:nvSpPr>
        <p:spPr/>
        <p:txBody>
          <a:bodyPr/>
          <a:lstStyle/>
          <a:p>
            <a:r>
              <a:rPr lang="en-US" dirty="0"/>
              <a:t>CompTIA found a gap between skills that employers wanted and what they actually found in the IT workforce</a:t>
            </a:r>
          </a:p>
          <a:p>
            <a:pPr lvl="1"/>
            <a:r>
              <a:rPr lang="en-US" dirty="0"/>
              <a:t>68 percent of IT firms report having a very challenging time finding new staff</a:t>
            </a:r>
          </a:p>
          <a:p>
            <a:pPr lvl="1"/>
            <a:r>
              <a:rPr lang="en-US" dirty="0"/>
              <a:t>52 percent of organizations report having job openings, and 33 percent say they are understaffed, while 42 percent say they are fully staffed but want to hire more people in order to expand</a:t>
            </a:r>
          </a:p>
          <a:p>
            <a:pPr lvl="1"/>
            <a:r>
              <a:rPr lang="en-US" dirty="0"/>
              <a:t>58 percent of businesses are concerned about the quality and quantity of IT talent available for hire</a:t>
            </a:r>
          </a:p>
          <a:p>
            <a:pPr lvl="1"/>
            <a:r>
              <a:rPr lang="en-US" dirty="0"/>
              <a:t>Top technology priorities in this survey included security, data storage, and network infrastructure</a:t>
            </a:r>
          </a:p>
          <a:p>
            <a:pPr lvl="1"/>
            <a:r>
              <a:rPr lang="en-US" dirty="0"/>
              <a:t>The number one strategy to handle understaffing is requiring workers to put in more hours</a:t>
            </a:r>
          </a:p>
          <a:p>
            <a:pPr lvl="1"/>
            <a:r>
              <a:rPr lang="en-US" dirty="0"/>
              <a:t>94 percent of IT professionals plan to pursue more training</a:t>
            </a:r>
          </a:p>
        </p:txBody>
      </p:sp>
      <p:sp>
        <p:nvSpPr>
          <p:cNvPr id="17412"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What is Project Resource Management? (1 of 2)</a:t>
            </a:r>
          </a:p>
        </p:txBody>
      </p:sp>
      <p:sp>
        <p:nvSpPr>
          <p:cNvPr id="18435" name="Rectangle 3"/>
          <p:cNvSpPr>
            <a:spLocks noGrp="1" noChangeArrowheads="1"/>
          </p:cNvSpPr>
          <p:nvPr>
            <p:ph idx="1"/>
          </p:nvPr>
        </p:nvSpPr>
        <p:spPr/>
        <p:txBody>
          <a:bodyPr/>
          <a:lstStyle/>
          <a:p>
            <a:r>
              <a:rPr lang="en-US" dirty="0"/>
              <a:t>Making the most effective use of the human and physical resources involved with a project</a:t>
            </a:r>
          </a:p>
          <a:p>
            <a:pPr lvl="1"/>
            <a:r>
              <a:rPr lang="en-US" dirty="0"/>
              <a:t>Planning resource management</a:t>
            </a:r>
          </a:p>
          <a:p>
            <a:pPr lvl="1"/>
            <a:r>
              <a:rPr lang="en-US" dirty="0"/>
              <a:t>Estimating activity resources</a:t>
            </a:r>
          </a:p>
          <a:p>
            <a:pPr lvl="1"/>
            <a:r>
              <a:rPr lang="en-US" dirty="0"/>
              <a:t>Acquiring resources</a:t>
            </a:r>
          </a:p>
          <a:p>
            <a:pPr lvl="1"/>
            <a:r>
              <a:rPr lang="en-US" dirty="0"/>
              <a:t>Developing the project team</a:t>
            </a:r>
          </a:p>
          <a:p>
            <a:pPr lvl="1"/>
            <a:r>
              <a:rPr lang="en-US" dirty="0"/>
              <a:t>Managing the project team</a:t>
            </a:r>
          </a:p>
          <a:p>
            <a:pPr lvl="1"/>
            <a:r>
              <a:rPr lang="en-US" dirty="0"/>
              <a:t>Controlling resources</a:t>
            </a:r>
          </a:p>
        </p:txBody>
      </p:sp>
      <p:sp>
        <p:nvSpPr>
          <p:cNvPr id="184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156975625"/>
      </p:ext>
    </p:extLst>
  </p:cSld>
  <p:clrMapOvr>
    <a:masterClrMapping/>
  </p:clrMapOvr>
</p:sld>
</file>

<file path=ppt/theme/theme1.xml><?xml version="1.0" encoding="utf-8"?>
<a:theme xmlns:a="http://schemas.openxmlformats.org/drawingml/2006/main" name="Brand_PPT_Template_SIMPLIFIED_SD">
  <a:themeElements>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160808_Cengage PP Brand Update" id="{61CF522C-3938-544D-B6D2-01C3CB24134A}" vid="{85A4C21B-B5BA-1B4B-9AA0-C3802FB375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42A3490737CF47A3BC21B17FB734AC" ma:contentTypeVersion="2" ma:contentTypeDescription="Create a new document." ma:contentTypeScope="" ma:versionID="3332f689f1cab291d73add817b534ebe">
  <xsd:schema xmlns:xsd="http://www.w3.org/2001/XMLSchema" xmlns:xs="http://www.w3.org/2001/XMLSchema" xmlns:p="http://schemas.microsoft.com/office/2006/metadata/properties" xmlns:ns2="4fc70034-6082-49d3-8b8d-450ab2245214" targetNamespace="http://schemas.microsoft.com/office/2006/metadata/properties" ma:root="true" ma:fieldsID="616f7ee2f4508683c1716824fe2e7abd" ns2:_="">
    <xsd:import namespace="4fc70034-6082-49d3-8b8d-450ab224521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c70034-6082-49d3-8b8d-450ab22452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BE8F2BC-13C3-4640-9D30-6E62E71BAF1A}"/>
</file>

<file path=customXml/itemProps2.xml><?xml version="1.0" encoding="utf-8"?>
<ds:datastoreItem xmlns:ds="http://schemas.openxmlformats.org/officeDocument/2006/customXml" ds:itemID="{5CED03FD-BA57-469D-B745-7E80B5AA8E16}"/>
</file>

<file path=customXml/itemProps3.xml><?xml version="1.0" encoding="utf-8"?>
<ds:datastoreItem xmlns:ds="http://schemas.openxmlformats.org/officeDocument/2006/customXml" ds:itemID="{DCC92976-8924-43D4-8535-2780A15425A7}"/>
</file>

<file path=docProps/app.xml><?xml version="1.0" encoding="utf-8"?>
<Properties xmlns="http://schemas.openxmlformats.org/officeDocument/2006/extended-properties" xmlns:vt="http://schemas.openxmlformats.org/officeDocument/2006/docPropsVTypes">
  <Template/>
  <TotalTime>0</TotalTime>
  <Words>5536</Words>
  <Application>Microsoft Office PowerPoint</Application>
  <PresentationFormat>On-screen Show (4:3)</PresentationFormat>
  <Paragraphs>377</Paragraphs>
  <Slides>54</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Open Sans</vt:lpstr>
      <vt:lpstr>Open Sans Regular</vt:lpstr>
      <vt:lpstr>Summer Font</vt:lpstr>
      <vt:lpstr>Times New Roman</vt:lpstr>
      <vt:lpstr>Brand_PPT_Template_SIMPLIFIED_SD</vt:lpstr>
      <vt:lpstr>Chapter 9: Project Resource Management</vt:lpstr>
      <vt:lpstr>Learning Objectives (1 of 2)</vt:lpstr>
      <vt:lpstr>Learning Objectives (2 of 2)</vt:lpstr>
      <vt:lpstr>The Importance of Resource Management</vt:lpstr>
      <vt:lpstr>The Global IT Workforce</vt:lpstr>
      <vt:lpstr>Implications for the Future of IT Human Resource Management</vt:lpstr>
      <vt:lpstr>Global Issues</vt:lpstr>
      <vt:lpstr>What Went Wrong?</vt:lpstr>
      <vt:lpstr>What is Project Resource Management? (1 of 2)</vt:lpstr>
      <vt:lpstr>What is Project Resource Management? (2 of 2)</vt:lpstr>
      <vt:lpstr>Keys to Managing and Leading People</vt:lpstr>
      <vt:lpstr>Motivation Theories</vt:lpstr>
      <vt:lpstr>Maslow’s Hierarchy of Needs (1 of 2)</vt:lpstr>
      <vt:lpstr>Maslow’s Hierarchy of Needs (2 of 2)</vt:lpstr>
      <vt:lpstr>Herzberg’s Motivational-Hygiene Theory (1 of 2)</vt:lpstr>
      <vt:lpstr>Herzberg’s Motivational-Hygiene Theory (2 of 2)</vt:lpstr>
      <vt:lpstr>McClelland’s Acquired-Needs Theory</vt:lpstr>
      <vt:lpstr>McGregor’s Theory X and Y</vt:lpstr>
      <vt:lpstr>Influence and Power (1 of 3)</vt:lpstr>
      <vt:lpstr>Influence and Power (2 of 3)</vt:lpstr>
      <vt:lpstr>Influence and Power (3 of 3)</vt:lpstr>
      <vt:lpstr>Covey and Improving Effectiveness</vt:lpstr>
      <vt:lpstr>Leadership</vt:lpstr>
      <vt:lpstr>What Went Right?</vt:lpstr>
      <vt:lpstr>Developing the Resource Management Plan and Team Charter (1 of 6)</vt:lpstr>
      <vt:lpstr>Developing the Resource Management Plan and Team Charter (2 of 6)</vt:lpstr>
      <vt:lpstr>Developing the Resource Management Plan and Team Charter (3 of 6)</vt:lpstr>
      <vt:lpstr>Developing the Resource Management Plan and Team Charter (4 of 6)</vt:lpstr>
      <vt:lpstr>Developing the Resource Management Plan and Team Charter (5 of 6)</vt:lpstr>
      <vt:lpstr>Developing the Resource Management Plan and Team Charter (6 of 6)</vt:lpstr>
      <vt:lpstr>Estimating Activity Resources</vt:lpstr>
      <vt:lpstr>Acquiring Resources</vt:lpstr>
      <vt:lpstr>Resource Assignment</vt:lpstr>
      <vt:lpstr>Best Practice</vt:lpstr>
      <vt:lpstr>PowerPoint Presentation</vt:lpstr>
      <vt:lpstr>Resource Loading (1 of 2)</vt:lpstr>
      <vt:lpstr>Resource Loading (2 of 2)</vt:lpstr>
      <vt:lpstr>Resource Leveling (1 of 2)</vt:lpstr>
      <vt:lpstr>Resource Leveling (2 of 2)</vt:lpstr>
      <vt:lpstr>Developing the Project Team (1 of 2)</vt:lpstr>
      <vt:lpstr>Developing the Project Team (2 of 2)</vt:lpstr>
      <vt:lpstr>The Social Styles Profile</vt:lpstr>
      <vt:lpstr>Reward and Recognition Systems</vt:lpstr>
      <vt:lpstr>Managing the Project Team</vt:lpstr>
      <vt:lpstr>Tools and Techniques for Managing Project Teams (1 of 4) </vt:lpstr>
      <vt:lpstr>Tools and Techniques for Managing Project Teams (2 of 4)</vt:lpstr>
      <vt:lpstr>Tools and Techniques for Managing Project Teams (3 of 4)</vt:lpstr>
      <vt:lpstr>Tools and Techniques for Managing Project Teams (4 of 4)</vt:lpstr>
      <vt:lpstr>General Advice on Managing Teams (1 of 2)</vt:lpstr>
      <vt:lpstr>General Advice on Managing Teams (2 of 2)</vt:lpstr>
      <vt:lpstr>Controlling Resources</vt:lpstr>
      <vt:lpstr>Using Software to Assist in Resource Management</vt:lpstr>
      <vt:lpstr>Considerations for Agile/Adaptive Environments</vt:lpstr>
      <vt:lpstr>Chapter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2018-05-26T21:37:03Z</dcterms:created>
  <dcterms:modified xsi:type="dcterms:W3CDTF">2020-05-30T11:16:21Z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0x0101005042A3490737CF47A3BC21B17FB734AC</vt:lpwstr>
  </property>
</Properties>
</file>