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24" r:id="rId1"/>
  </p:sldMasterIdLst>
  <p:notesMasterIdLst>
    <p:notesMasterId r:id="rId40"/>
  </p:notesMasterIdLst>
  <p:handoutMasterIdLst>
    <p:handoutMasterId r:id="rId41"/>
  </p:handoutMasterIdLst>
  <p:sldIdLst>
    <p:sldId id="257" r:id="rId2"/>
    <p:sldId id="336" r:id="rId3"/>
    <p:sldId id="395" r:id="rId4"/>
    <p:sldId id="338" r:id="rId5"/>
    <p:sldId id="397" r:id="rId6"/>
    <p:sldId id="386" r:id="rId7"/>
    <p:sldId id="351" r:id="rId8"/>
    <p:sldId id="387" r:id="rId9"/>
    <p:sldId id="352" r:id="rId10"/>
    <p:sldId id="346" r:id="rId11"/>
    <p:sldId id="354" r:id="rId12"/>
    <p:sldId id="355" r:id="rId13"/>
    <p:sldId id="396" r:id="rId14"/>
    <p:sldId id="340" r:id="rId15"/>
    <p:sldId id="341" r:id="rId16"/>
    <p:sldId id="398" r:id="rId17"/>
    <p:sldId id="388" r:id="rId18"/>
    <p:sldId id="389" r:id="rId19"/>
    <p:sldId id="391" r:id="rId20"/>
    <p:sldId id="379" r:id="rId21"/>
    <p:sldId id="357" r:id="rId22"/>
    <p:sldId id="392" r:id="rId23"/>
    <p:sldId id="361" r:id="rId24"/>
    <p:sldId id="364" r:id="rId25"/>
    <p:sldId id="365" r:id="rId26"/>
    <p:sldId id="366" r:id="rId27"/>
    <p:sldId id="385" r:id="rId28"/>
    <p:sldId id="399" r:id="rId29"/>
    <p:sldId id="368" r:id="rId30"/>
    <p:sldId id="402" r:id="rId31"/>
    <p:sldId id="401" r:id="rId32"/>
    <p:sldId id="406" r:id="rId33"/>
    <p:sldId id="376" r:id="rId34"/>
    <p:sldId id="403" r:id="rId35"/>
    <p:sldId id="404" r:id="rId36"/>
    <p:sldId id="407" r:id="rId37"/>
    <p:sldId id="377" r:id="rId38"/>
    <p:sldId id="405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8A047C6-E40D-4E7A-892B-CE6B347FD65D}">
          <p14:sldIdLst>
            <p14:sldId id="257"/>
            <p14:sldId id="336"/>
            <p14:sldId id="395"/>
            <p14:sldId id="338"/>
            <p14:sldId id="397"/>
            <p14:sldId id="386"/>
            <p14:sldId id="351"/>
            <p14:sldId id="387"/>
            <p14:sldId id="352"/>
            <p14:sldId id="346"/>
            <p14:sldId id="354"/>
            <p14:sldId id="355"/>
            <p14:sldId id="396"/>
            <p14:sldId id="340"/>
            <p14:sldId id="341"/>
            <p14:sldId id="398"/>
            <p14:sldId id="388"/>
            <p14:sldId id="389"/>
            <p14:sldId id="391"/>
            <p14:sldId id="379"/>
            <p14:sldId id="357"/>
            <p14:sldId id="392"/>
            <p14:sldId id="361"/>
            <p14:sldId id="364"/>
            <p14:sldId id="365"/>
            <p14:sldId id="366"/>
            <p14:sldId id="385"/>
            <p14:sldId id="399"/>
            <p14:sldId id="368"/>
            <p14:sldId id="402"/>
            <p14:sldId id="401"/>
            <p14:sldId id="406"/>
            <p14:sldId id="376"/>
            <p14:sldId id="403"/>
            <p14:sldId id="404"/>
            <p14:sldId id="407"/>
            <p14:sldId id="377"/>
            <p14:sldId id="40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5B5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82019" autoAdjust="0"/>
  </p:normalViewPr>
  <p:slideViewPr>
    <p:cSldViewPr>
      <p:cViewPr varScale="1">
        <p:scale>
          <a:sx n="93" d="100"/>
          <a:sy n="93" d="100"/>
        </p:scale>
        <p:origin x="212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47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openxmlformats.org/officeDocument/2006/relationships/customXml" Target="../customXml/item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91C4D6C-6EDE-49B0-A311-F32A12FED5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2932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46F34499-B82A-45E5-967D-F3C4D18AFB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1416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5120FB-DB2F-4316-B49C-3147D507494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702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F34499-B82A-45E5-967D-F3C4D18AFBE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909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F34499-B82A-45E5-967D-F3C4D18AFBE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5982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F34499-B82A-45E5-967D-F3C4D18AFBE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630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F34499-B82A-45E5-967D-F3C4D18AFBE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900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F34499-B82A-45E5-967D-F3C4D18AFBEB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599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F34499-B82A-45E5-967D-F3C4D18AFBEB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400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F34499-B82A-45E5-967D-F3C4D18AFBEB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189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F34499-B82A-45E5-967D-F3C4D18AFBEB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59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88691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/Divider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109" y="307397"/>
            <a:ext cx="1592580" cy="36042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650456" y="4225703"/>
            <a:ext cx="1843088" cy="657225"/>
          </a:xfr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dirty="0"/>
              <a:t>Date Here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955931" y="2275311"/>
            <a:ext cx="7232139" cy="1549400"/>
          </a:xfrm>
        </p:spPr>
        <p:txBody>
          <a:bodyPr anchor="b" anchorCtr="0">
            <a:normAutofit/>
          </a:bodyPr>
          <a:lstStyle>
            <a:lvl1pPr marL="0" indent="0" algn="ctr">
              <a:buNone/>
              <a:defRPr sz="3200" b="0" i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3429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2pPr>
            <a:lvl3pPr marL="6858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3pPr>
            <a:lvl4pPr marL="10287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4pPr>
          </a:lstStyle>
          <a:p>
            <a:pPr lvl="0"/>
            <a:r>
              <a:rPr lang="en-US" dirty="0"/>
              <a:t>Click Here To Edit Headline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151063" y="1277938"/>
            <a:ext cx="4914900" cy="1652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53036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557683" y="1638300"/>
            <a:ext cx="8033657" cy="43942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>
              <a:defRPr sz="1600"/>
            </a:lvl2pPr>
            <a:lvl3pPr marL="857250" indent="-171450">
              <a:buFontTx/>
              <a:buChar char="‒"/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962516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872836" y="2348346"/>
            <a:ext cx="748145" cy="405246"/>
          </a:xfrm>
          <a:prstGeom prst="rect">
            <a:avLst/>
          </a:prstGeom>
          <a:noFill/>
          <a:effectLst>
            <a:outerShdw dist="12700" dir="5400000" algn="t" rotWithShape="0">
              <a:schemeClr val="tx1"/>
            </a:outerShdw>
          </a:effectLst>
        </p:spPr>
        <p:txBody>
          <a:bodyPr wrap="square" lIns="0" tIns="0" rIns="0" rtlCol="0" anchor="b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58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04" y="225746"/>
            <a:ext cx="1048916" cy="316515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FAAE45-A79E-4541-9F85-6F09D633C756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57682" y="2202774"/>
            <a:ext cx="3813351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77988" y="2202774"/>
            <a:ext cx="3813351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57682" y="1609792"/>
            <a:ext cx="3813351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20"/>
          </p:nvPr>
        </p:nvSpPr>
        <p:spPr>
          <a:xfrm>
            <a:off x="4777988" y="1609792"/>
            <a:ext cx="3813351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003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36">
          <p15:clr>
            <a:srgbClr val="FBAE40"/>
          </p15:clr>
        </p15:guide>
        <p15:guide id="2" pos="396">
          <p15:clr>
            <a:srgbClr val="FBAE40"/>
          </p15:clr>
        </p15:guide>
        <p15:guide id="3" orient="horz" pos="312">
          <p15:clr>
            <a:srgbClr val="FBAE40"/>
          </p15:clr>
        </p15:guide>
        <p15:guide id="4" orient="horz" pos="17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04" y="225746"/>
            <a:ext cx="1048916" cy="316515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FAAE45-A79E-4541-9F85-6F09D633C756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57682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5172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334349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6116038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57682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22"/>
          </p:nvPr>
        </p:nvSpPr>
        <p:spPr>
          <a:xfrm>
            <a:off x="3334349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23"/>
          </p:nvPr>
        </p:nvSpPr>
        <p:spPr>
          <a:xfrm>
            <a:off x="6109465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7743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36">
          <p15:clr>
            <a:srgbClr val="FBAE40"/>
          </p15:clr>
        </p15:guide>
        <p15:guide id="2" pos="396">
          <p15:clr>
            <a:srgbClr val="FBAE40"/>
          </p15:clr>
        </p15:guide>
        <p15:guide id="3" orient="horz" pos="312">
          <p15:clr>
            <a:srgbClr val="FBAE40"/>
          </p15:clr>
        </p15:guide>
        <p15:guide id="4" orient="horz" pos="17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11DC2A-2F4E-4F79-A3F5-88DB509F96F8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983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8A5D6-B081-4DEA-AFA6-7CE8497C3B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00ECD3-241C-498C-AE8A-C369AAB146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4DE4E-2EA8-4FEC-8923-3AF317539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D84E6-27AD-4EEA-A335-664FA1B1E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36050-30CC-48E6-8A82-5CEB2AD3F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86E95EF-C699-41F4-A9B7-78276692A070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656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4268F-3C1B-46C6-8416-CC17C6037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95AC9-BFC6-4E47-89AB-74CA8BB50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4044077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40911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600" b="0" i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Chapter 10:</a:t>
            </a:r>
            <a:br>
              <a:rPr lang="fr-FR" dirty="0"/>
            </a:br>
            <a:r>
              <a:rPr lang="fr-FR" dirty="0"/>
              <a:t>Project Communications Management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B76B6D-3B16-4FAE-B14E-A024FCF6294A}"/>
              </a:ext>
            </a:extLst>
          </p:cNvPr>
          <p:cNvSpPr/>
          <p:nvPr/>
        </p:nvSpPr>
        <p:spPr>
          <a:xfrm>
            <a:off x="381000" y="60960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i="1" dirty="0"/>
              <a:t>Note: The slides are adopted from: Kathy Schwalbe. Information Technology Project Management, Course Technology, 9</a:t>
            </a:r>
            <a:r>
              <a:rPr lang="en-US" sz="1800" i="1" baseline="30000" dirty="0"/>
              <a:t>th</a:t>
            </a:r>
            <a:r>
              <a:rPr lang="en-US" sz="1800" i="1" dirty="0"/>
              <a:t>  Edition, 2018</a:t>
            </a:r>
            <a:r>
              <a:rPr lang="en-US" sz="1600" i="1" dirty="0"/>
              <a:t> [with modifications]</a:t>
            </a:r>
            <a:endParaRPr lang="en-US" sz="1800" i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Distributing Information in an Effective and Timely Manner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Important considerations</a:t>
            </a:r>
          </a:p>
          <a:p>
            <a:pPr lvl="1"/>
            <a:r>
              <a:rPr lang="en-US" dirty="0"/>
              <a:t>Include detailed technical information that affects critical performance features of products or services</a:t>
            </a:r>
          </a:p>
          <a:p>
            <a:pPr lvl="1"/>
            <a:r>
              <a:rPr lang="en-US" dirty="0"/>
              <a:t>Document any changes in technical specifications that might affect product performance</a:t>
            </a:r>
          </a:p>
          <a:p>
            <a:pPr lvl="1"/>
            <a:r>
              <a:rPr lang="en-US" dirty="0"/>
              <a:t>Report bad news</a:t>
            </a:r>
          </a:p>
          <a:p>
            <a:pPr lvl="1"/>
            <a:r>
              <a:rPr lang="en-US" dirty="0"/>
              <a:t>Have short, frequent meetings</a:t>
            </a:r>
          </a:p>
        </p:txBody>
      </p:sp>
      <p:sp>
        <p:nvSpPr>
          <p:cNvPr id="2048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the Stage for Communicating Bad News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important to put information in context, especially if it’s bad news</a:t>
            </a:r>
          </a:p>
          <a:p>
            <a:pPr lvl="1"/>
            <a:r>
              <a:rPr lang="en-US" dirty="0"/>
              <a:t>If there is a problem, know how it will affect the whole project and the organization</a:t>
            </a:r>
          </a:p>
          <a:p>
            <a:pPr lvl="2"/>
            <a:r>
              <a:rPr lang="en-US" dirty="0"/>
              <a:t>Recommend steps to take to mitigate a problem</a:t>
            </a:r>
          </a:p>
          <a:p>
            <a:r>
              <a:rPr lang="en-US" dirty="0"/>
              <a:t>Project managers should know how a major problem might affect the bottom line of the organization </a:t>
            </a:r>
          </a:p>
          <a:p>
            <a:pPr lvl="1"/>
            <a:r>
              <a:rPr lang="en-US" dirty="0"/>
              <a:t>Use leadership skills to handle the challenge</a:t>
            </a:r>
          </a:p>
        </p:txBody>
      </p:sp>
      <p:sp>
        <p:nvSpPr>
          <p:cNvPr id="2867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Number of Communications Channels (1 of 2)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the number of people involved increases, the complexity of communications increases  </a:t>
            </a:r>
          </a:p>
          <a:p>
            <a:pPr lvl="1"/>
            <a:r>
              <a:rPr lang="en-US" dirty="0"/>
              <a:t>More communications channels or pathways through which people can communicate</a:t>
            </a:r>
          </a:p>
          <a:p>
            <a:pPr lvl="1"/>
            <a:r>
              <a:rPr lang="en-US" dirty="0"/>
              <a:t>Number of communications channels = </a:t>
            </a:r>
            <a:r>
              <a:rPr lang="en-US" i="1" dirty="0"/>
              <a:t>n</a:t>
            </a:r>
            <a:r>
              <a:rPr lang="en-US" dirty="0"/>
              <a:t>(</a:t>
            </a:r>
            <a:r>
              <a:rPr lang="en-US" i="1" dirty="0"/>
              <a:t>n</a:t>
            </a:r>
            <a:r>
              <a:rPr lang="en-US" dirty="0"/>
              <a:t>-1)/2 </a:t>
            </a:r>
          </a:p>
          <a:p>
            <a:pPr marL="342900" lvl="1" indent="0">
              <a:buNone/>
            </a:pPr>
            <a:r>
              <a:rPr lang="en-US" dirty="0"/>
              <a:t>   (where </a:t>
            </a:r>
            <a:r>
              <a:rPr lang="en-US" i="1" dirty="0"/>
              <a:t>n</a:t>
            </a:r>
            <a:r>
              <a:rPr lang="en-US" dirty="0"/>
              <a:t> is the number of people involved)</a:t>
            </a:r>
          </a:p>
        </p:txBody>
      </p:sp>
      <p:sp>
        <p:nvSpPr>
          <p:cNvPr id="2970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Number of Communications Channels (2 of 2)</a:t>
            </a:r>
          </a:p>
        </p:txBody>
      </p:sp>
      <p:pic>
        <p:nvPicPr>
          <p:cNvPr id="2" name="Picture 1" descr="Image illustrates how the number of communication channels impact communication. 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257" y="2026986"/>
            <a:ext cx="5505486" cy="3793236"/>
          </a:xfrm>
          <a:prstGeom prst="rect">
            <a:avLst/>
          </a:prstGeom>
        </p:spPr>
      </p:pic>
      <p:sp>
        <p:nvSpPr>
          <p:cNvPr id="2970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437306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Communications Management (1 of 3)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 project should include some type of communications management plan</a:t>
            </a:r>
          </a:p>
          <a:p>
            <a:pPr lvl="1"/>
            <a:r>
              <a:rPr lang="en-US" dirty="0"/>
              <a:t>Guides project communications</a:t>
            </a:r>
          </a:p>
          <a:p>
            <a:pPr lvl="1"/>
            <a:r>
              <a:rPr lang="en-US" dirty="0"/>
              <a:t>Varies with the needs of the project, but some type of written plan should always be prepared</a:t>
            </a:r>
          </a:p>
          <a:p>
            <a:pPr lvl="2"/>
            <a:r>
              <a:rPr lang="en-US" dirty="0"/>
              <a:t>For small projects, the communications management plan can be part of the team contract</a:t>
            </a:r>
          </a:p>
          <a:p>
            <a:pPr lvl="2"/>
            <a:r>
              <a:rPr lang="en-US" dirty="0"/>
              <a:t>For large projects, it should be a separate document</a:t>
            </a:r>
          </a:p>
        </p:txBody>
      </p:sp>
      <p:sp>
        <p:nvSpPr>
          <p:cNvPr id="1434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Communications Management (2 of 3)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Communications management plan contents</a:t>
            </a:r>
          </a:p>
          <a:p>
            <a:pPr lvl="1"/>
            <a:r>
              <a:rPr lang="en-US" dirty="0"/>
              <a:t>Stakeholder communications requirements</a:t>
            </a:r>
          </a:p>
          <a:p>
            <a:pPr lvl="1"/>
            <a:r>
              <a:rPr lang="en-US" dirty="0"/>
              <a:t>Information to be communicated, including format, content, and level of detail</a:t>
            </a:r>
          </a:p>
          <a:p>
            <a:pPr lvl="1"/>
            <a:r>
              <a:rPr lang="en-US" dirty="0"/>
              <a:t>Who will receive the information and who will produce it</a:t>
            </a:r>
          </a:p>
          <a:p>
            <a:pPr lvl="1"/>
            <a:r>
              <a:rPr lang="en-US" dirty="0"/>
              <a:t>Suggested methods or technologies for conveying the information</a:t>
            </a:r>
          </a:p>
          <a:p>
            <a:pPr lvl="1"/>
            <a:r>
              <a:rPr lang="en-US" dirty="0"/>
              <a:t>Frequency of communication</a:t>
            </a:r>
          </a:p>
          <a:p>
            <a:pPr lvl="1"/>
            <a:r>
              <a:rPr lang="en-US" dirty="0"/>
              <a:t>Escalation procedures for resolving issues</a:t>
            </a:r>
          </a:p>
          <a:p>
            <a:pPr lvl="1"/>
            <a:r>
              <a:rPr lang="en-US" dirty="0"/>
              <a:t>Revision procedures for updating the communications management plan</a:t>
            </a:r>
          </a:p>
          <a:p>
            <a:pPr lvl="1"/>
            <a:r>
              <a:rPr lang="en-US" dirty="0"/>
              <a:t>A glossary of common terminology</a:t>
            </a:r>
          </a:p>
        </p:txBody>
      </p:sp>
      <p:sp>
        <p:nvSpPr>
          <p:cNvPr id="1536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Communications Management (3 of 3)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7313776"/>
              </p:ext>
            </p:extLst>
          </p:nvPr>
        </p:nvGraphicFramePr>
        <p:xfrm>
          <a:off x="628650" y="1003590"/>
          <a:ext cx="7886700" cy="4229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7340">
                  <a:extLst>
                    <a:ext uri="{9D8B030D-6E8A-4147-A177-3AD203B41FA5}">
                      <a16:colId xmlns:a16="http://schemas.microsoft.com/office/drawing/2014/main" val="375641142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1708888386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1280512451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1252165213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31266414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Stakeholders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Document</a:t>
                      </a:r>
                    </a:p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Document</a:t>
                      </a:r>
                    </a:p>
                    <a:p>
                      <a:r>
                        <a:rPr lang="en-US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Contact Person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547795"/>
                  </a:ext>
                </a:extLst>
              </a:tr>
              <a:tr h="338455">
                <a:tc>
                  <a:txBody>
                    <a:bodyPr/>
                    <a:lstStyle/>
                    <a:p>
                      <a:r>
                        <a:rPr lang="en-US" dirty="0"/>
                        <a:t>Customer</a:t>
                      </a:r>
                    </a:p>
                    <a:p>
                      <a:r>
                        <a:rPr lang="en-US" dirty="0"/>
                        <a:t>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Monthly status</a:t>
                      </a:r>
                    </a:p>
                    <a:p>
                      <a:r>
                        <a:rPr lang="en-US" dirty="0"/>
                        <a:t>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Hard copy</a:t>
                      </a:r>
                    </a:p>
                    <a:p>
                      <a:r>
                        <a:rPr lang="en-US" dirty="0"/>
                        <a:t>and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Tina Erndt,</a:t>
                      </a:r>
                    </a:p>
                    <a:p>
                      <a:r>
                        <a:rPr lang="en-US" dirty="0"/>
                        <a:t>Tom Silva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First of month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87238"/>
                  </a:ext>
                </a:extLst>
              </a:tr>
              <a:tr h="348615">
                <a:tc>
                  <a:txBody>
                    <a:bodyPr/>
                    <a:lstStyle/>
                    <a:p>
                      <a:r>
                        <a:rPr lang="en-US" dirty="0"/>
                        <a:t>Customer</a:t>
                      </a:r>
                    </a:p>
                    <a:p>
                      <a:r>
                        <a:rPr lang="en-US" dirty="0"/>
                        <a:t>business 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Monthly status</a:t>
                      </a:r>
                    </a:p>
                    <a:p>
                      <a:r>
                        <a:rPr lang="en-US" dirty="0"/>
                        <a:t>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Hard copy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Julie Grant,</a:t>
                      </a:r>
                    </a:p>
                    <a:p>
                      <a:r>
                        <a:rPr lang="en-US" dirty="0"/>
                        <a:t>Sergey Cristobal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First of month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1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Customer</a:t>
                      </a:r>
                    </a:p>
                    <a:p>
                      <a:r>
                        <a:rPr lang="en-US" dirty="0"/>
                        <a:t>technical 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Monthly status</a:t>
                      </a:r>
                    </a:p>
                    <a:p>
                      <a:r>
                        <a:rPr lang="en-US" dirty="0"/>
                        <a:t>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E-mail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 Chau, Nancy</a:t>
                      </a:r>
                    </a:p>
                    <a:p>
                      <a:r>
                        <a:rPr lang="en-US" dirty="0"/>
                        <a:t>Michaels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First of month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158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Internal</a:t>
                      </a:r>
                    </a:p>
                    <a:p>
                      <a:r>
                        <a:rPr lang="en-US" dirty="0"/>
                        <a:t>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Monthly status</a:t>
                      </a:r>
                    </a:p>
                    <a:p>
                      <a:r>
                        <a:rPr lang="en-US" dirty="0"/>
                        <a:t>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Hard copy</a:t>
                      </a:r>
                    </a:p>
                    <a:p>
                      <a:r>
                        <a:rPr lang="en-US" dirty="0"/>
                        <a:t>and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Bob Thomson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First of month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025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Internal business</a:t>
                      </a:r>
                    </a:p>
                    <a:p>
                      <a:r>
                        <a:rPr lang="en-US" dirty="0"/>
                        <a:t>and technical 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Monthly status</a:t>
                      </a:r>
                    </a:p>
                    <a:p>
                      <a:r>
                        <a:rPr lang="en-US" dirty="0"/>
                        <a:t>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Intranet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Angie Liu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First of month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361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Training</a:t>
                      </a:r>
                    </a:p>
                    <a:p>
                      <a:r>
                        <a:rPr lang="en-US" dirty="0"/>
                        <a:t>subcontractor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Training 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Hard copy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Jonathan Kraus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November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492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Software</a:t>
                      </a:r>
                    </a:p>
                    <a:p>
                      <a:r>
                        <a:rPr lang="en-US" dirty="0"/>
                        <a:t>subcontractor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Software</a:t>
                      </a:r>
                    </a:p>
                    <a:p>
                      <a:r>
                        <a:rPr lang="en-US" dirty="0"/>
                        <a:t>implementation</a:t>
                      </a:r>
                    </a:p>
                    <a:p>
                      <a:r>
                        <a:rPr lang="en-US" dirty="0"/>
                        <a:t>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E-mail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Najwa Gates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June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949773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28650" y="5199537"/>
            <a:ext cx="78867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Comments: Put the titles and dates of documents in e-mail headings and have recipients acknowledge receipt.</a:t>
            </a:r>
          </a:p>
        </p:txBody>
      </p:sp>
      <p:sp>
        <p:nvSpPr>
          <p:cNvPr id="4" name="Rectangle 3"/>
          <p:cNvSpPr/>
          <p:nvPr/>
        </p:nvSpPr>
        <p:spPr>
          <a:xfrm>
            <a:off x="695325" y="5481786"/>
            <a:ext cx="77533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Table 10-1 Sample stakeholder communications analysis</a:t>
            </a:r>
          </a:p>
        </p:txBody>
      </p:sp>
      <p:sp>
        <p:nvSpPr>
          <p:cNvPr id="1536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3783789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Communications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Managing communications is a large part of a project manager’s job</a:t>
            </a:r>
          </a:p>
          <a:p>
            <a:pPr lvl="1"/>
            <a:r>
              <a:rPr lang="en-US" dirty="0"/>
              <a:t>Getting project information to the right people at the right time and in a useful format is just as important as developing the information in the first place</a:t>
            </a:r>
          </a:p>
          <a:p>
            <a:r>
              <a:rPr lang="en-US" dirty="0"/>
              <a:t>Important considerations </a:t>
            </a:r>
          </a:p>
          <a:p>
            <a:pPr lvl="1"/>
            <a:r>
              <a:rPr lang="en-US" dirty="0"/>
              <a:t>Use of technology</a:t>
            </a:r>
          </a:p>
          <a:p>
            <a:pPr lvl="1"/>
            <a:r>
              <a:rPr lang="en-US" dirty="0"/>
              <a:t>Appropriate methods and media to use</a:t>
            </a:r>
          </a:p>
          <a:p>
            <a:pPr lvl="1"/>
            <a:r>
              <a:rPr lang="en-US" dirty="0"/>
              <a:t>Performance reporting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4288651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Technology to Enhance Creation and Distribution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Technology can facilitate the process of creating and distributing information, when used effectively</a:t>
            </a:r>
          </a:p>
          <a:p>
            <a:pPr lvl="1"/>
            <a:r>
              <a:rPr lang="en-US" dirty="0"/>
              <a:t>It is important to select the appropriate communication method and media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628216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Selecting the Appropriate Communication Methods and Media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Classifications for communication methods</a:t>
            </a:r>
          </a:p>
          <a:p>
            <a:pPr lvl="1"/>
            <a:r>
              <a:rPr lang="en-US" dirty="0"/>
              <a:t>Interactive communication: two or more people interact to exchange information via meetings, phone calls, or video conferencing</a:t>
            </a:r>
          </a:p>
          <a:p>
            <a:pPr lvl="2"/>
            <a:r>
              <a:rPr lang="en-US" dirty="0"/>
              <a:t>Most effective way to ensure common understanding</a:t>
            </a:r>
          </a:p>
          <a:p>
            <a:pPr lvl="1"/>
            <a:r>
              <a:rPr lang="en-US" dirty="0"/>
              <a:t>Push communication: information is sent or pushed to recipients without their request via reports, e-mails, faxes, voice mails, and other means</a:t>
            </a:r>
          </a:p>
          <a:p>
            <a:pPr lvl="2"/>
            <a:r>
              <a:rPr lang="en-US" dirty="0"/>
              <a:t>Ensures that the information is distributed, but does not ensure that it was received or understood</a:t>
            </a:r>
          </a:p>
          <a:p>
            <a:pPr lvl="1"/>
            <a:r>
              <a:rPr lang="en-US" dirty="0"/>
              <a:t>Pull communication: information is sent to recipients at their request via websites, bulletin boards, e-learning, knowledge repositories like blogs, and other means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303847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(1 of 2)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Discuss the role of soft skills in IT project management, and highlight the importance of good communications as one means of achieving project success</a:t>
            </a:r>
          </a:p>
          <a:p>
            <a:r>
              <a:rPr lang="en-US" dirty="0"/>
              <a:t>Review key concepts related to communications</a:t>
            </a:r>
          </a:p>
          <a:p>
            <a:r>
              <a:rPr lang="en-US" dirty="0"/>
              <a:t>Explain the elements of planning project communications and how to create a communications management plan</a:t>
            </a:r>
          </a:p>
          <a:p>
            <a:r>
              <a:rPr lang="en-US" dirty="0"/>
              <a:t>Describe how to manage communications, including communication technologies, media, and performance reporting</a:t>
            </a:r>
          </a:p>
          <a:p>
            <a:r>
              <a:rPr lang="en-US" dirty="0"/>
              <a:t>Discuss methods for controlling communications to ensure that information needs are met throughout the life of the project</a:t>
            </a:r>
          </a:p>
          <a:p>
            <a:r>
              <a:rPr lang="en-US" dirty="0"/>
              <a:t>List various methods for improving project communications, such as running effective meetings, using various technologies effectively, and using templates</a:t>
            </a:r>
          </a:p>
        </p:txBody>
      </p:sp>
      <p:sp>
        <p:nvSpPr>
          <p:cNvPr id="922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Went Wrong? (2 of 2)</a:t>
            </a:r>
          </a:p>
        </p:txBody>
      </p:sp>
      <p:sp>
        <p:nvSpPr>
          <p:cNvPr id="24579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Collaboration is a key driver of overall performance of companies around the world</a:t>
            </a:r>
          </a:p>
          <a:p>
            <a:pPr lvl="1"/>
            <a:r>
              <a:rPr lang="en-US" dirty="0"/>
              <a:t>Of all the collaboration technologies that were studied, three were more commonly present in high-performing companies than in low-performing ones: Web conferencing, audio conferencing, and meeting-scheduler technologies</a:t>
            </a:r>
          </a:p>
          <a:p>
            <a:r>
              <a:rPr lang="en-US" dirty="0"/>
              <a:t>Study showed there are regional differences in how people in various countries prefer to communicate with one another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458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Reporting Performance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Performance reporting keeps stakeholders informed about how resources are being used to achieve project objectives</a:t>
            </a:r>
          </a:p>
          <a:p>
            <a:pPr lvl="1"/>
            <a:r>
              <a:rPr lang="en-US" dirty="0"/>
              <a:t>Progress reports describe what the project team has accomplished during a certain period of time</a:t>
            </a:r>
          </a:p>
          <a:p>
            <a:pPr lvl="1"/>
            <a:r>
              <a:rPr lang="en-US" dirty="0"/>
              <a:t>Status reports describe where the project stands at a specific point in time</a:t>
            </a:r>
          </a:p>
          <a:p>
            <a:pPr lvl="1"/>
            <a:r>
              <a:rPr lang="en-US" dirty="0"/>
              <a:t>Forecasts predict future project status and progress based on past information and trends</a:t>
            </a:r>
          </a:p>
        </p:txBody>
      </p:sp>
      <p:sp>
        <p:nvSpPr>
          <p:cNvPr id="3174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Communications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goal of monitoring communications is to ensure the optimal flow of information throughout the entire project life cycle</a:t>
            </a:r>
          </a:p>
          <a:p>
            <a:pPr lvl="1"/>
            <a:r>
              <a:rPr lang="en-US" dirty="0"/>
              <a:t>The project manager and project team should use expert judgment, project management information systems, data representation, interpersonal and team skills, and meetings to assess how well communications are working</a:t>
            </a:r>
          </a:p>
          <a:p>
            <a:pPr lvl="2"/>
            <a:r>
              <a:rPr lang="en-US" dirty="0"/>
              <a:t>If problems exist, the project manager and team need to take action, which often requires changes to the earlier processes of planning and managing project communications</a:t>
            </a:r>
          </a:p>
          <a:p>
            <a:pPr lvl="1"/>
            <a:r>
              <a:rPr lang="en-US" dirty="0"/>
              <a:t>It is often beneficial to have a facilitator from outside the project team assess how well communications are working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2982077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Suggestions for Improving Project Communications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Good communication is vital to the management and success of IT projects</a:t>
            </a:r>
          </a:p>
          <a:p>
            <a:pPr lvl="1"/>
            <a:r>
              <a:rPr lang="en-US" dirty="0"/>
              <a:t>Develop better communication skills</a:t>
            </a:r>
          </a:p>
          <a:p>
            <a:pPr lvl="1"/>
            <a:r>
              <a:rPr lang="en-US" dirty="0"/>
              <a:t>Run effective meetings</a:t>
            </a:r>
          </a:p>
          <a:p>
            <a:pPr lvl="1"/>
            <a:r>
              <a:rPr lang="en-US" dirty="0"/>
              <a:t>Use e-mail and other technologies effectively</a:t>
            </a:r>
          </a:p>
          <a:p>
            <a:pPr lvl="1"/>
            <a:r>
              <a:rPr lang="en-US" dirty="0"/>
              <a:t>Employ templates for project communications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584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Better Communication Skills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companies spend a lot of money on technical training for employees, even when employees might benefit more from communications training</a:t>
            </a:r>
          </a:p>
          <a:p>
            <a:pPr lvl="1"/>
            <a:r>
              <a:rPr lang="en-US" dirty="0"/>
              <a:t>Individual employees are more likely to enroll voluntarily in classes to learn the latest technology than in classes that develop soft skills</a:t>
            </a:r>
          </a:p>
          <a:p>
            <a:pPr lvl="1"/>
            <a:r>
              <a:rPr lang="en-US" dirty="0"/>
              <a:t>As organizations become more global, they realize they must invest in ways to improve communication with people from different countries and cultures</a:t>
            </a:r>
          </a:p>
          <a:p>
            <a:pPr lvl="1"/>
            <a:r>
              <a:rPr lang="en-US" dirty="0"/>
              <a:t>It takes leadership to improve communication</a:t>
            </a:r>
          </a:p>
        </p:txBody>
      </p:sp>
      <p:sp>
        <p:nvSpPr>
          <p:cNvPr id="3891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Effective Meetings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Guidelines to help improve time spent at meetings</a:t>
            </a:r>
          </a:p>
          <a:p>
            <a:pPr lvl="1"/>
            <a:r>
              <a:rPr lang="en-US" dirty="0"/>
              <a:t>Determine if a meeting can be avoided</a:t>
            </a:r>
          </a:p>
          <a:p>
            <a:pPr lvl="1"/>
            <a:r>
              <a:rPr lang="en-US" dirty="0"/>
              <a:t>Define the purpose and intended outcome of the meeting</a:t>
            </a:r>
          </a:p>
          <a:p>
            <a:pPr lvl="1"/>
            <a:r>
              <a:rPr lang="en-US" dirty="0"/>
              <a:t>Determine who should attend the meeting</a:t>
            </a:r>
          </a:p>
          <a:p>
            <a:pPr lvl="1"/>
            <a:r>
              <a:rPr lang="en-US" dirty="0"/>
              <a:t>Provide an agenda to participants before the meeting</a:t>
            </a:r>
          </a:p>
          <a:p>
            <a:pPr lvl="1"/>
            <a:r>
              <a:rPr lang="en-US" dirty="0"/>
              <a:t>Prepare handouts and visual aids, and make logistical arrangements ahead of time</a:t>
            </a:r>
          </a:p>
          <a:p>
            <a:pPr lvl="1"/>
            <a:r>
              <a:rPr lang="en-US" dirty="0"/>
              <a:t>Run the meeting professionally</a:t>
            </a:r>
          </a:p>
          <a:p>
            <a:pPr lvl="1"/>
            <a:r>
              <a:rPr lang="en-US" dirty="0"/>
              <a:t>Set the ground rules for the meeting</a:t>
            </a:r>
          </a:p>
          <a:p>
            <a:pPr lvl="1"/>
            <a:r>
              <a:rPr lang="en-US" dirty="0"/>
              <a:t>Build relationships</a:t>
            </a:r>
          </a:p>
        </p:txBody>
      </p:sp>
      <p:sp>
        <p:nvSpPr>
          <p:cNvPr id="4096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E-Mail, Instant Messaging, Texting, Kanban Boards, and Collaborative Tools Effectively (1 of 2)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Guidelines to use e-mail as a more effective communication tool</a:t>
            </a:r>
          </a:p>
          <a:p>
            <a:pPr lvl="1"/>
            <a:r>
              <a:rPr lang="en-US" dirty="0"/>
              <a:t>Be sure to send information to the right people</a:t>
            </a:r>
          </a:p>
          <a:p>
            <a:pPr lvl="1"/>
            <a:r>
              <a:rPr lang="en-US" dirty="0"/>
              <a:t>Use meaningful subject lines and limit the content of emails to one main subject</a:t>
            </a:r>
          </a:p>
          <a:p>
            <a:pPr lvl="1"/>
            <a:r>
              <a:rPr lang="en-US" dirty="0"/>
              <a:t>Be as clear and concise as possible</a:t>
            </a:r>
          </a:p>
          <a:p>
            <a:pPr lvl="1"/>
            <a:r>
              <a:rPr lang="en-US" dirty="0"/>
              <a:t>Reread your e-mail before you send it</a:t>
            </a:r>
          </a:p>
          <a:p>
            <a:pPr lvl="1"/>
            <a:r>
              <a:rPr lang="en-US" dirty="0"/>
              <a:t>Limit the number and size of e-mail attachments</a:t>
            </a:r>
          </a:p>
          <a:p>
            <a:pPr lvl="1"/>
            <a:r>
              <a:rPr lang="en-US" dirty="0"/>
              <a:t>Delete e-mail that you do not need to save or that does not require a response</a:t>
            </a:r>
          </a:p>
          <a:p>
            <a:pPr lvl="1"/>
            <a:r>
              <a:rPr lang="en-US" dirty="0"/>
              <a:t>Make sure the virus protection software is up to date</a:t>
            </a:r>
          </a:p>
          <a:p>
            <a:pPr lvl="1"/>
            <a:r>
              <a:rPr lang="en-US" dirty="0"/>
              <a:t>Respond to e-mail quickly</a:t>
            </a:r>
          </a:p>
          <a:p>
            <a:pPr lvl="1"/>
            <a:r>
              <a:rPr lang="en-US" dirty="0"/>
              <a:t>If you need to keep e-mail, file each message appropriately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4198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E-Mail, Instant Messaging, Texting, Kanban Boards, and Collaborative Tools Effectively (2 of 2)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Guidelines to help use other communication tools more effectively</a:t>
            </a:r>
          </a:p>
          <a:p>
            <a:pPr lvl="1"/>
            <a:r>
              <a:rPr lang="en-US" dirty="0"/>
              <a:t>Make sure that your team is using a good tool</a:t>
            </a:r>
          </a:p>
          <a:p>
            <a:pPr lvl="1"/>
            <a:r>
              <a:rPr lang="en-US" dirty="0"/>
              <a:t>Be sure to authorize the right people to share your collaborative documents</a:t>
            </a:r>
          </a:p>
          <a:p>
            <a:pPr lvl="1"/>
            <a:r>
              <a:rPr lang="en-US" dirty="0"/>
              <a:t>Make sure that the right person can authorize changes to shared documents and that you back up files</a:t>
            </a:r>
          </a:p>
          <a:p>
            <a:pPr lvl="1"/>
            <a:r>
              <a:rPr lang="en-US" dirty="0"/>
              <a:t>Develop a logical structure for organizing and filing shared documents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One of the main features of kanban is visualizing workflow, which is often done by using kanban boards</a:t>
            </a:r>
          </a:p>
          <a:p>
            <a:pPr lvl="1"/>
            <a:r>
              <a:rPr lang="en-US" dirty="0"/>
              <a:t>People using kanban boards can tailor the concepts to meet their needs</a:t>
            </a:r>
          </a:p>
        </p:txBody>
      </p:sp>
      <p:pic>
        <p:nvPicPr>
          <p:cNvPr id="6" name="Picture 5" descr="Image displays a Kanban board with seven tasks in three different states (e.g., To Do, In Progress, and Done). 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880" y="3276600"/>
            <a:ext cx="5794240" cy="237911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5178162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Templates for Project Communications (1 of 4)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people are afraid to ask for help</a:t>
            </a:r>
          </a:p>
          <a:p>
            <a:pPr lvl="1"/>
            <a:r>
              <a:rPr lang="en-US" dirty="0"/>
              <a:t>Providing examples and templates for project communications saves time and money</a:t>
            </a:r>
          </a:p>
          <a:p>
            <a:pPr lvl="1"/>
            <a:r>
              <a:rPr lang="en-US" dirty="0"/>
              <a:t>Finding, developing, and sharing relevant templates and sample documents are important tasks for many project managers</a:t>
            </a:r>
          </a:p>
          <a:p>
            <a:r>
              <a:rPr lang="en-US" dirty="0"/>
              <a:t>The project manager and project team members should prepare a lessons-learned report</a:t>
            </a:r>
          </a:p>
          <a:p>
            <a:pPr lvl="1"/>
            <a:r>
              <a:rPr lang="en-US" dirty="0"/>
              <a:t>Reflective statement that documents important information they have learned from working on the project</a:t>
            </a:r>
          </a:p>
          <a:p>
            <a:r>
              <a:rPr lang="en-US" dirty="0"/>
              <a:t>Project teams can use one of the many software products available to assist in project communications through the Web</a:t>
            </a:r>
          </a:p>
          <a:p>
            <a:pPr lvl="1"/>
            <a:r>
              <a:rPr lang="en-US" dirty="0"/>
              <a:t>Vary considerably in price and functionality</a:t>
            </a:r>
          </a:p>
        </p:txBody>
      </p:sp>
      <p:sp>
        <p:nvSpPr>
          <p:cNvPr id="4403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(2 of 2)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Describe how software can enhance project communications management</a:t>
            </a:r>
          </a:p>
          <a:p>
            <a:r>
              <a:rPr lang="en-US" dirty="0"/>
              <a:t>Discuss considerations for agile/adaptive environments</a:t>
            </a:r>
          </a:p>
        </p:txBody>
      </p:sp>
      <p:sp>
        <p:nvSpPr>
          <p:cNvPr id="922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7937525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Templates for Project Communications (2 of 4)</a:t>
            </a:r>
          </a:p>
        </p:txBody>
      </p:sp>
      <p:pic>
        <p:nvPicPr>
          <p:cNvPr id="2" name="Picture 1" descr="Image displays a template for a project description. 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124" y="1690689"/>
            <a:ext cx="4873752" cy="4212336"/>
          </a:xfrm>
          <a:prstGeom prst="rect">
            <a:avLst/>
          </a:prstGeom>
        </p:spPr>
      </p:pic>
      <p:sp>
        <p:nvSpPr>
          <p:cNvPr id="4403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5823894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Templates for Project Communications (3 of 4)</a:t>
            </a:r>
          </a:p>
        </p:txBody>
      </p:sp>
      <p:pic>
        <p:nvPicPr>
          <p:cNvPr id="2" name="Picture 1" descr="Image displays the six core tools available when using Basecamp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408" y="1690689"/>
            <a:ext cx="4901184" cy="3880104"/>
          </a:xfrm>
          <a:prstGeom prst="rect">
            <a:avLst/>
          </a:prstGeom>
        </p:spPr>
      </p:pic>
      <p:sp>
        <p:nvSpPr>
          <p:cNvPr id="4403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9033918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Templates for Project Communications (4 of 4)</a:t>
            </a:r>
          </a:p>
        </p:txBody>
      </p:sp>
      <p:pic>
        <p:nvPicPr>
          <p:cNvPr id="2" name="Picture 1" descr="Image displays a screenshot of Jira reporting charts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409" y="1371600"/>
            <a:ext cx="4753181" cy="4546092"/>
          </a:xfrm>
          <a:prstGeom prst="rect">
            <a:avLst/>
          </a:prstGeom>
        </p:spPr>
      </p:pic>
      <p:sp>
        <p:nvSpPr>
          <p:cNvPr id="4403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3614136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Software to Assist in Project Communications (1 of 2)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organizations are discovering how valuable project management software can be in communicating project information across the organization</a:t>
            </a:r>
          </a:p>
          <a:p>
            <a:pPr lvl="1"/>
            <a:r>
              <a:rPr lang="en-US" dirty="0"/>
              <a:t>Project management software can provide different views of information to help meet various communication needs</a:t>
            </a:r>
          </a:p>
          <a:p>
            <a:pPr lvl="1"/>
            <a:r>
              <a:rPr lang="en-US" dirty="0"/>
              <a:t>Often, one of the biggest communication problems on projects is providing the most recent project plans, Gantt charts, specifications, meeting information, and change requests to stakeholders in a timely fashion</a:t>
            </a:r>
          </a:p>
          <a:p>
            <a:pPr lvl="1"/>
            <a:r>
              <a:rPr lang="en-US" dirty="0"/>
              <a:t>Most project management software allows users to insert hyperlinks to other project-related files</a:t>
            </a:r>
          </a:p>
        </p:txBody>
      </p:sp>
      <p:sp>
        <p:nvSpPr>
          <p:cNvPr id="5222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Software to Assist in Project Communications (2 of 2)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project management software products also provide tools to enhance communications</a:t>
            </a:r>
          </a:p>
          <a:p>
            <a:pPr lvl="1"/>
            <a:r>
              <a:rPr lang="en-US" dirty="0"/>
              <a:t>Portfolio management</a:t>
            </a:r>
          </a:p>
          <a:p>
            <a:pPr lvl="1"/>
            <a:r>
              <a:rPr lang="en-US" dirty="0"/>
              <a:t>Resource management</a:t>
            </a:r>
          </a:p>
          <a:p>
            <a:pPr lvl="1"/>
            <a:r>
              <a:rPr lang="en-US" dirty="0"/>
              <a:t>Project collaboration</a:t>
            </a:r>
          </a:p>
          <a:p>
            <a:r>
              <a:rPr lang="en-US" dirty="0"/>
              <a:t>Even with all of the technology available, many organizations have problems communicating on global projects</a:t>
            </a:r>
          </a:p>
          <a:p>
            <a:pPr lvl="1"/>
            <a:r>
              <a:rPr lang="en-US" dirty="0"/>
              <a:t>Issues with timing, audio, and video</a:t>
            </a:r>
          </a:p>
          <a:p>
            <a:pPr lvl="1"/>
            <a:r>
              <a:rPr lang="en-US" dirty="0"/>
              <a:t>Differences in culture and language </a:t>
            </a:r>
          </a:p>
          <a:p>
            <a:pPr lvl="1"/>
            <a:endParaRPr lang="en-US" dirty="0"/>
          </a:p>
        </p:txBody>
      </p:sp>
      <p:sp>
        <p:nvSpPr>
          <p:cNvPr id="5222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8036511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For Agile/Adaptive Environments (1 of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Communications should be up to date, easily available, and reviewed regularly with stakeholders</a:t>
            </a:r>
          </a:p>
          <a:p>
            <a:pPr lvl="1"/>
            <a:r>
              <a:rPr lang="en-US" dirty="0"/>
              <a:t>Many projects involve people who do not work in close proximity to each other</a:t>
            </a:r>
          </a:p>
          <a:p>
            <a:pPr lvl="2"/>
            <a:r>
              <a:rPr lang="en-US" dirty="0"/>
              <a:t>Effectively planning for good project communications and using appropriate technology become even more important in these situations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9814701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For Agile/Adaptive Environments (2 of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Communication is among the more important factors for success in project management</a:t>
            </a:r>
          </a:p>
          <a:p>
            <a:pPr lvl="1"/>
            <a:r>
              <a:rPr lang="en-US" dirty="0"/>
              <a:t>Technology can aid in the communications process and be the easiest aspect of the process to address, it is not the most important</a:t>
            </a:r>
          </a:p>
          <a:p>
            <a:pPr lvl="1"/>
            <a:r>
              <a:rPr lang="en-US" dirty="0"/>
              <a:t>Improving an organization’s ability to communicate is vital; often requires a cultural change in an organization that takes a lot of time, hard work, and patience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056348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Summary (1 of 2)</a:t>
            </a:r>
            <a:endParaRPr lang="en-US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Failure to communicate is often the greatest threat to the success of any project, especially IT projects</a:t>
            </a:r>
          </a:p>
          <a:p>
            <a:pPr lvl="1"/>
            <a:r>
              <a:rPr lang="en-US"/>
              <a:t>Communication is the oil that keeps a project running smoothly</a:t>
            </a:r>
          </a:p>
          <a:p>
            <a:pPr lvl="1"/>
            <a:r>
              <a:rPr lang="en-US"/>
              <a:t>Project communications management involves planning communications management, managing communications, and controlling communications</a:t>
            </a:r>
          </a:p>
          <a:p>
            <a:r>
              <a:rPr lang="en-US"/>
              <a:t>Project managers can spend as much as 90 percent of their time on communicating</a:t>
            </a:r>
          </a:p>
          <a:p>
            <a:pPr lvl="1"/>
            <a:r>
              <a:rPr lang="en-US"/>
              <a:t>There are several keys to good communications</a:t>
            </a:r>
          </a:p>
          <a:p>
            <a:r>
              <a:rPr lang="en-US"/>
              <a:t>A communications management plan of some type should be created for all projects to help ensure good communications</a:t>
            </a:r>
          </a:p>
          <a:p>
            <a:pPr lvl="1"/>
            <a:r>
              <a:rPr lang="en-US"/>
              <a:t>Contents will vary based on the needs of the project</a:t>
            </a:r>
            <a:endParaRPr lang="en-US" dirty="0"/>
          </a:p>
        </p:txBody>
      </p:sp>
      <p:sp>
        <p:nvSpPr>
          <p:cNvPr id="5325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Summary (2 of 2)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Managing communication includes creating and distributing project information</a:t>
            </a:r>
          </a:p>
          <a:p>
            <a:pPr lvl="1"/>
            <a:r>
              <a:rPr lang="en-US" dirty="0"/>
              <a:t>Various methods for distributing project information include formal, informal, written, and verbal</a:t>
            </a:r>
          </a:p>
          <a:p>
            <a:r>
              <a:rPr lang="en-US" dirty="0"/>
              <a:t>To improve project communications, project managers and their teams must develop their communication skills</a:t>
            </a:r>
          </a:p>
          <a:p>
            <a:pPr lvl="1"/>
            <a:r>
              <a:rPr lang="en-US" dirty="0"/>
              <a:t>Suggestions for improving project communications include learning how to run more effective meetings, how to use e-mail, instant messaging, texting, kanban boards, and collaborative software more effectively, and </a:t>
            </a:r>
            <a:r>
              <a:rPr lang="en-US" dirty="0">
                <a:latin typeface="Open Sans Regular"/>
              </a:rPr>
              <a:t>how to use templates for project communications</a:t>
            </a:r>
          </a:p>
          <a:p>
            <a:r>
              <a:rPr lang="en-US" dirty="0">
                <a:latin typeface="Open Sans Regular"/>
              </a:rPr>
              <a:t>New hardware and software continue to become available to help improve communications.</a:t>
            </a:r>
          </a:p>
        </p:txBody>
      </p:sp>
      <p:sp>
        <p:nvSpPr>
          <p:cNvPr id="5325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870030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Project Communications Management (1 of 2)</a:t>
            </a:r>
          </a:p>
        </p:txBody>
      </p:sp>
      <p:sp>
        <p:nvSpPr>
          <p:cNvPr id="11267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Greatest threat to many projects is a failure to communicate</a:t>
            </a:r>
          </a:p>
          <a:p>
            <a:pPr lvl="1"/>
            <a:r>
              <a:rPr lang="en-US" dirty="0"/>
              <a:t>You cannot totally separate technical skills and soft skills when working on IT projects</a:t>
            </a:r>
          </a:p>
          <a:p>
            <a:pPr lvl="1"/>
            <a:r>
              <a:rPr lang="en-US" dirty="0"/>
              <a:t>For projects to succeed, every project team member needs both types of skills</a:t>
            </a:r>
          </a:p>
          <a:p>
            <a:r>
              <a:rPr lang="en-US" dirty="0"/>
              <a:t>Main processes in project communications management</a:t>
            </a:r>
          </a:p>
          <a:p>
            <a:pPr lvl="1"/>
            <a:r>
              <a:rPr lang="en-US" dirty="0"/>
              <a:t>Planning communications management</a:t>
            </a:r>
          </a:p>
          <a:p>
            <a:pPr lvl="1"/>
            <a:r>
              <a:rPr lang="en-US" dirty="0"/>
              <a:t>Managing communications</a:t>
            </a:r>
          </a:p>
          <a:p>
            <a:pPr lvl="1"/>
            <a:r>
              <a:rPr lang="en-US" dirty="0"/>
              <a:t>Monitoring communications</a:t>
            </a:r>
          </a:p>
        </p:txBody>
      </p:sp>
      <p:sp>
        <p:nvSpPr>
          <p:cNvPr id="1126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Project Communications Management (2 of 2)</a:t>
            </a:r>
          </a:p>
        </p:txBody>
      </p:sp>
      <p:pic>
        <p:nvPicPr>
          <p:cNvPr id="2" name="Picture 1" descr="Image summarizes inputs, tools and techniques, and outputs of project communications managemen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690689"/>
            <a:ext cx="4901184" cy="4328160"/>
          </a:xfrm>
          <a:prstGeom prst="rect">
            <a:avLst/>
          </a:prstGeom>
        </p:spPr>
      </p:pic>
      <p:sp>
        <p:nvSpPr>
          <p:cNvPr id="1126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788157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Keys to Good Communications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managers say they spend as much as 90 percent of their time communicating</a:t>
            </a:r>
          </a:p>
          <a:p>
            <a:pPr lvl="1"/>
            <a:r>
              <a:rPr lang="en-US" dirty="0"/>
              <a:t>Several important concepts can help</a:t>
            </a:r>
          </a:p>
          <a:p>
            <a:pPr lvl="2"/>
            <a:r>
              <a:rPr lang="en-US" dirty="0"/>
              <a:t>Focus on group and individual communication needs</a:t>
            </a:r>
          </a:p>
          <a:p>
            <a:pPr lvl="2"/>
            <a:r>
              <a:rPr lang="en-US" dirty="0"/>
              <a:t>Use formal and informal methods for communicating</a:t>
            </a:r>
          </a:p>
          <a:p>
            <a:pPr lvl="2"/>
            <a:r>
              <a:rPr lang="en-US" dirty="0"/>
              <a:t>Distribute important information in an effective and timely manner</a:t>
            </a:r>
          </a:p>
          <a:p>
            <a:pPr lvl="2"/>
            <a:r>
              <a:rPr lang="en-US" dirty="0"/>
              <a:t>Set the stage for communicating bad news</a:t>
            </a:r>
          </a:p>
          <a:p>
            <a:pPr lvl="2"/>
            <a:r>
              <a:rPr lang="en-US" dirty="0"/>
              <a:t>Determine the number of communication channels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453784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Focusing on Group and Individual Communication Needs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People are not interchangeable parts</a:t>
            </a:r>
          </a:p>
          <a:p>
            <a:pPr lvl="1"/>
            <a:r>
              <a:rPr lang="en-US" dirty="0"/>
              <a:t>As illustrated in Brooks’ book </a:t>
            </a:r>
            <a:r>
              <a:rPr lang="en-US" i="1" dirty="0"/>
              <a:t>The Mythical Man-Month</a:t>
            </a:r>
            <a:r>
              <a:rPr lang="en-US" dirty="0"/>
              <a:t>, you cannot assume that a task originally scheduled to take two months of one person’s time can be done in one month by two people</a:t>
            </a:r>
          </a:p>
          <a:p>
            <a:pPr lvl="2"/>
            <a:r>
              <a:rPr lang="en-US" dirty="0"/>
              <a:t>Nine women cannot produce a baby in one month</a:t>
            </a:r>
          </a:p>
          <a:p>
            <a:r>
              <a:rPr lang="en-US" dirty="0"/>
              <a:t>Every person is unique, so you cannot simply generalize based on a personality profile or other traits</a:t>
            </a:r>
          </a:p>
          <a:p>
            <a:pPr lvl="1"/>
            <a:r>
              <a:rPr lang="en-US" dirty="0"/>
              <a:t>Seek first to understand, as author Stephen Covey suggests in </a:t>
            </a:r>
            <a:r>
              <a:rPr lang="en-US" i="1" dirty="0"/>
              <a:t>The 7 Habits of Highly Effective People</a:t>
            </a:r>
          </a:p>
          <a:p>
            <a:pPr lvl="2"/>
            <a:r>
              <a:rPr lang="en-US" dirty="0"/>
              <a:t>Put yourself in someone else’s shoes before you can truly communicate</a:t>
            </a:r>
          </a:p>
          <a:p>
            <a:pPr lvl="2"/>
            <a:endParaRPr lang="en-US" dirty="0"/>
          </a:p>
        </p:txBody>
      </p:sp>
      <p:sp>
        <p:nvSpPr>
          <p:cNvPr id="2560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Went Wrong? (1 of 2)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Amusing examples of miscommunications are common, especially when they involve the use of new technologies</a:t>
            </a:r>
          </a:p>
          <a:p>
            <a:pPr lvl="1"/>
            <a:r>
              <a:rPr lang="en-US" dirty="0"/>
              <a:t>Example: right click (on the computer mouse) versus writing the word click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173815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and Informal Methods for Communicating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people prefer informal communications</a:t>
            </a:r>
          </a:p>
          <a:p>
            <a:pPr lvl="1"/>
            <a:r>
              <a:rPr lang="en-US" dirty="0"/>
              <a:t>Several colleagues and managers want to know the people working on their projects and develop a trusting relationship with them</a:t>
            </a:r>
          </a:p>
          <a:p>
            <a:pPr lvl="1"/>
            <a:r>
              <a:rPr lang="en-US" dirty="0"/>
              <a:t>Oral communication also helps build stronger relationships among project personnel and project stakeholders</a:t>
            </a:r>
          </a:p>
          <a:p>
            <a:pPr lvl="1"/>
            <a:r>
              <a:rPr lang="en-US" dirty="0"/>
              <a:t>Effective creation and distribution of information depends on project managers and project team members having good communication skills</a:t>
            </a:r>
          </a:p>
        </p:txBody>
      </p:sp>
      <p:sp>
        <p:nvSpPr>
          <p:cNvPr id="2662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rand_PPT_Template_SIMPLIFIED_SD">
  <a:themeElements>
    <a:clrScheme name="Cengage Colors">
      <a:dk1>
        <a:srgbClr val="004978"/>
      </a:dk1>
      <a:lt1>
        <a:srgbClr val="FFFFFF"/>
      </a:lt1>
      <a:dk2>
        <a:srgbClr val="006198"/>
      </a:dk2>
      <a:lt2>
        <a:srgbClr val="E7E6E6"/>
      </a:lt2>
      <a:accent1>
        <a:srgbClr val="0098D4"/>
      </a:accent1>
      <a:accent2>
        <a:srgbClr val="00B7E6"/>
      </a:accent2>
      <a:accent3>
        <a:srgbClr val="81CFEC"/>
      </a:accent3>
      <a:accent4>
        <a:srgbClr val="E8255F"/>
      </a:accent4>
      <a:accent5>
        <a:srgbClr val="FF6300"/>
      </a:accent5>
      <a:accent6>
        <a:srgbClr val="F5B600"/>
      </a:accent6>
      <a:hlink>
        <a:srgbClr val="00B7E6"/>
      </a:hlink>
      <a:folHlink>
        <a:srgbClr val="0098D4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effectLst/>
      </a:spPr>
      <a:bodyPr wrap="square" lIns="0" tIns="0" rIns="0" rtlCol="0" anchor="b">
        <a:spAutoFit/>
      </a:bodyPr>
      <a:lstStyle>
        <a:defPPr>
          <a:defRPr sz="2000" dirty="0" smtClean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0808_Cengage PP Brand Update" id="{61CF522C-3938-544D-B6D2-01C3CB24134A}" vid="{85A4C21B-B5BA-1B4B-9AA0-C3802FB375A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engage Colors">
    <a:dk1>
      <a:srgbClr val="004978"/>
    </a:dk1>
    <a:lt1>
      <a:srgbClr val="FFFFFF"/>
    </a:lt1>
    <a:dk2>
      <a:srgbClr val="006198"/>
    </a:dk2>
    <a:lt2>
      <a:srgbClr val="E7E6E6"/>
    </a:lt2>
    <a:accent1>
      <a:srgbClr val="0098D4"/>
    </a:accent1>
    <a:accent2>
      <a:srgbClr val="00B7E6"/>
    </a:accent2>
    <a:accent3>
      <a:srgbClr val="81CFEC"/>
    </a:accent3>
    <a:accent4>
      <a:srgbClr val="E8255F"/>
    </a:accent4>
    <a:accent5>
      <a:srgbClr val="FF6300"/>
    </a:accent5>
    <a:accent6>
      <a:srgbClr val="F5B600"/>
    </a:accent6>
    <a:hlink>
      <a:srgbClr val="00B7E6"/>
    </a:hlink>
    <a:folHlink>
      <a:srgbClr val="0098D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42A3490737CF47A3BC21B17FB734AC" ma:contentTypeVersion="2" ma:contentTypeDescription="Create a new document." ma:contentTypeScope="" ma:versionID="3332f689f1cab291d73add817b534ebe">
  <xsd:schema xmlns:xsd="http://www.w3.org/2001/XMLSchema" xmlns:xs="http://www.w3.org/2001/XMLSchema" xmlns:p="http://schemas.microsoft.com/office/2006/metadata/properties" xmlns:ns2="4fc70034-6082-49d3-8b8d-450ab2245214" targetNamespace="http://schemas.microsoft.com/office/2006/metadata/properties" ma:root="true" ma:fieldsID="616f7ee2f4508683c1716824fe2e7abd" ns2:_="">
    <xsd:import namespace="4fc70034-6082-49d3-8b8d-450ab22452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c70034-6082-49d3-8b8d-450ab22452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576565-AEBA-4F83-98D3-609A1E7407B2}"/>
</file>

<file path=customXml/itemProps2.xml><?xml version="1.0" encoding="utf-8"?>
<ds:datastoreItem xmlns:ds="http://schemas.openxmlformats.org/officeDocument/2006/customXml" ds:itemID="{95ED4662-D2F1-4306-A628-7ACC49704D4F}"/>
</file>

<file path=customXml/itemProps3.xml><?xml version="1.0" encoding="utf-8"?>
<ds:datastoreItem xmlns:ds="http://schemas.openxmlformats.org/officeDocument/2006/customXml" ds:itemID="{800D9056-7204-44F9-B789-F63C591D811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4357</Words>
  <Application>Microsoft Office PowerPoint</Application>
  <PresentationFormat>On-screen Show (4:3)</PresentationFormat>
  <Paragraphs>307</Paragraphs>
  <Slides>38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Arial</vt:lpstr>
      <vt:lpstr>Open Sans</vt:lpstr>
      <vt:lpstr>Open Sans Regular</vt:lpstr>
      <vt:lpstr>Summer Font</vt:lpstr>
      <vt:lpstr>Times New Roman</vt:lpstr>
      <vt:lpstr>Brand_PPT_Template_SIMPLIFIED_SD</vt:lpstr>
      <vt:lpstr>Chapter 10: Project Communications Management</vt:lpstr>
      <vt:lpstr>Learning Objectives (1 of 2)</vt:lpstr>
      <vt:lpstr>Learning Objectives (2 of 2)</vt:lpstr>
      <vt:lpstr>The Importance of Project Communications Management (1 of 2)</vt:lpstr>
      <vt:lpstr>The Importance of Project Communications Management (2 of 2)</vt:lpstr>
      <vt:lpstr>Keys to Good Communications</vt:lpstr>
      <vt:lpstr>Focusing on Group and Individual Communication Needs</vt:lpstr>
      <vt:lpstr>What Went Wrong? (1 of 2) </vt:lpstr>
      <vt:lpstr>Formal and Informal Methods for Communicating</vt:lpstr>
      <vt:lpstr>Distributing Information in an Effective and Timely Manner</vt:lpstr>
      <vt:lpstr>Setting the Stage for Communicating Bad News</vt:lpstr>
      <vt:lpstr>Determining the Number of Communications Channels (1 of 2)</vt:lpstr>
      <vt:lpstr>Determining the Number of Communications Channels (2 of 2)</vt:lpstr>
      <vt:lpstr>Planning Communications Management (1 of 3)</vt:lpstr>
      <vt:lpstr>Planning Communications Management (2 of 3)</vt:lpstr>
      <vt:lpstr>Planning Communications Management (3 of 3)</vt:lpstr>
      <vt:lpstr>Managing Communications</vt:lpstr>
      <vt:lpstr>Using Technology to Enhance Creation and Distribution</vt:lpstr>
      <vt:lpstr>Selecting the Appropriate Communication Methods and Media</vt:lpstr>
      <vt:lpstr>What Went Wrong? (2 of 2)</vt:lpstr>
      <vt:lpstr>Reporting Performance</vt:lpstr>
      <vt:lpstr>Monitoring Communications</vt:lpstr>
      <vt:lpstr>Suggestions for Improving Project Communications</vt:lpstr>
      <vt:lpstr>Developing Better Communication Skills</vt:lpstr>
      <vt:lpstr>Running Effective Meetings</vt:lpstr>
      <vt:lpstr>Using E-Mail, Instant Messaging, Texting, Kanban Boards, and Collaborative Tools Effectively (1 of 2)</vt:lpstr>
      <vt:lpstr>Using E-Mail, Instant Messaging, Texting, Kanban Boards, and Collaborative Tools Effectively (2 of 2)</vt:lpstr>
      <vt:lpstr>Best Practice</vt:lpstr>
      <vt:lpstr>Using Templates for Project Communications (1 of 4)</vt:lpstr>
      <vt:lpstr>Using Templates for Project Communications (2 of 4)</vt:lpstr>
      <vt:lpstr>Using Templates for Project Communications (3 of 4)</vt:lpstr>
      <vt:lpstr>Using Templates for Project Communications (4 of 4)</vt:lpstr>
      <vt:lpstr>Using Software to Assist in Project Communications (1 of 2)</vt:lpstr>
      <vt:lpstr>Using Software to Assist in Project Communications (2 of 2)</vt:lpstr>
      <vt:lpstr>Considerations For Agile/Adaptive Environments (1 of 2)</vt:lpstr>
      <vt:lpstr>Considerations For Agile/Adaptive Environments (2 of 2)</vt:lpstr>
      <vt:lpstr>Chapter Summary (1 of 2)</vt:lpstr>
      <vt:lpstr>Chapter Summary (2 of 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2018-06-04T18:29:47Z</dcterms:created>
  <dcterms:modified xsi:type="dcterms:W3CDTF">2020-05-30T11:16:57Z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0x0101005042A3490737CF47A3BC21B17FB734AC</vt:lpwstr>
  </property>
</Properties>
</file>