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09" r:id="rId1"/>
  </p:sldMasterIdLst>
  <p:notesMasterIdLst>
    <p:notesMasterId r:id="rId48"/>
  </p:notesMasterIdLst>
  <p:handoutMasterIdLst>
    <p:handoutMasterId r:id="rId49"/>
  </p:handoutMasterIdLst>
  <p:sldIdLst>
    <p:sldId id="257" r:id="rId2"/>
    <p:sldId id="335" r:id="rId3"/>
    <p:sldId id="397" r:id="rId4"/>
    <p:sldId id="338" r:id="rId5"/>
    <p:sldId id="339" r:id="rId6"/>
    <p:sldId id="341" r:id="rId7"/>
    <p:sldId id="342" r:id="rId8"/>
    <p:sldId id="344" r:id="rId9"/>
    <p:sldId id="346" r:id="rId10"/>
    <p:sldId id="348" r:id="rId11"/>
    <p:sldId id="350" r:id="rId12"/>
    <p:sldId id="399" r:id="rId13"/>
    <p:sldId id="351" r:id="rId14"/>
    <p:sldId id="400" r:id="rId15"/>
    <p:sldId id="401" r:id="rId16"/>
    <p:sldId id="357" r:id="rId17"/>
    <p:sldId id="358" r:id="rId18"/>
    <p:sldId id="359" r:id="rId19"/>
    <p:sldId id="360" r:id="rId20"/>
    <p:sldId id="361" r:id="rId21"/>
    <p:sldId id="362" r:id="rId22"/>
    <p:sldId id="402" r:id="rId23"/>
    <p:sldId id="363" r:id="rId24"/>
    <p:sldId id="403" r:id="rId25"/>
    <p:sldId id="366" r:id="rId26"/>
    <p:sldId id="367" r:id="rId27"/>
    <p:sldId id="405" r:id="rId28"/>
    <p:sldId id="404" r:id="rId29"/>
    <p:sldId id="371" r:id="rId30"/>
    <p:sldId id="406" r:id="rId31"/>
    <p:sldId id="374" r:id="rId32"/>
    <p:sldId id="375" r:id="rId33"/>
    <p:sldId id="407" r:id="rId34"/>
    <p:sldId id="377" r:id="rId35"/>
    <p:sldId id="378" r:id="rId36"/>
    <p:sldId id="408" r:id="rId37"/>
    <p:sldId id="381" r:id="rId38"/>
    <p:sldId id="409" r:id="rId39"/>
    <p:sldId id="410" r:id="rId40"/>
    <p:sldId id="383" r:id="rId41"/>
    <p:sldId id="386" r:id="rId42"/>
    <p:sldId id="388" r:id="rId43"/>
    <p:sldId id="411" r:id="rId44"/>
    <p:sldId id="389" r:id="rId45"/>
    <p:sldId id="412" r:id="rId46"/>
    <p:sldId id="391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81230" autoAdjust="0"/>
  </p:normalViewPr>
  <p:slideViewPr>
    <p:cSldViewPr>
      <p:cViewPr varScale="1">
        <p:scale>
          <a:sx n="92" d="100"/>
          <a:sy n="92" d="100"/>
        </p:scale>
        <p:origin x="21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55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customXml" Target="../customXml/item2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57" Type="http://schemas.openxmlformats.org/officeDocument/2006/relationships/customXml" Target="../customXml/item3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4B09B4B-2CA1-476B-AD00-5AEEE8EEA3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00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5643CF3-3CBA-4666-8D1B-A3F17C5F89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344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7781DC-CA90-4928-8051-8CF0D059367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53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042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52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2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058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08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12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43CF3-3CBA-4666-8D1B-A3F17C5F892C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15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87629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/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09" y="307397"/>
            <a:ext cx="1592580" cy="3604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50456" y="4225703"/>
            <a:ext cx="1843088" cy="65722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Date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55931" y="2275311"/>
            <a:ext cx="7232139" cy="154940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3429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6858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0287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51063" y="1277938"/>
            <a:ext cx="4914900" cy="1652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51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57683" y="1638300"/>
            <a:ext cx="8033657" cy="4394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 marL="857250" indent="-171450">
              <a:buFontTx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46845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72836" y="2348346"/>
            <a:ext cx="748145" cy="405246"/>
          </a:xfrm>
          <a:prstGeom prst="rect">
            <a:avLst/>
          </a:prstGeom>
          <a:noFill/>
          <a:effectLst>
            <a:outerShdw dist="12700" dir="5400000" algn="t" rotWithShape="0">
              <a:schemeClr val="tx1"/>
            </a:outerShdw>
          </a:effectLst>
        </p:spPr>
        <p:txBody>
          <a:bodyPr wrap="square" lIns="0" tIns="0" rIns="0" rtlCol="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360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77988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4777988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6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5172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334349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116038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3334349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6109465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557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1DC2A-2F4E-4F79-A3F5-88DB509F96F8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98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A5D6-B081-4DEA-AFA6-7CE8497C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0ECD3-241C-498C-AE8A-C369AAB14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4DE4E-2EA8-4FEC-8923-3AF3175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D84E6-27AD-4EEA-A335-664FA1B1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6050-30CC-48E6-8A82-5CEB2AD3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6E95EF-C699-41F4-A9B7-78276692A070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03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268F-3C1B-46C6-8416-CC17C603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95AC9-BFC6-4E47-89AB-74CA8BB50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46630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29955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6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11:</a:t>
            </a:r>
            <a:br>
              <a:rPr lang="en-US" dirty="0"/>
            </a:br>
            <a:r>
              <a:rPr lang="en-US" dirty="0"/>
              <a:t>Project Risk Management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731A6F-A226-499E-A445-3645AD2A4872}"/>
              </a:ext>
            </a:extLst>
          </p:cNvPr>
          <p:cNvSpPr/>
          <p:nvPr/>
        </p:nvSpPr>
        <p:spPr>
          <a:xfrm>
            <a:off x="3810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i="1" dirty="0"/>
              <a:t>Note: The slides are adopted from: Kathy Schwalbe. Information Technology Project Management, Course Technology, 9</a:t>
            </a:r>
            <a:r>
              <a:rPr lang="en-US" sz="1800" i="1" baseline="30000" dirty="0"/>
              <a:t>th</a:t>
            </a:r>
            <a:r>
              <a:rPr lang="en-US" sz="1800" i="1" dirty="0"/>
              <a:t>  Edition, 2018</a:t>
            </a:r>
            <a:r>
              <a:rPr lang="en-US" sz="1600" i="1" dirty="0"/>
              <a:t> [with modifications]</a:t>
            </a:r>
            <a:endParaRPr lang="en-US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Risk Management (1 of 3)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output of this process is a risk management plan </a:t>
            </a:r>
          </a:p>
          <a:p>
            <a:pPr lvl="1"/>
            <a:r>
              <a:rPr lang="en-US" dirty="0"/>
              <a:t>Documents the procedures for managing risk throughout a project</a:t>
            </a:r>
          </a:p>
          <a:p>
            <a:r>
              <a:rPr lang="en-US" dirty="0"/>
              <a:t>The project team should review project documents as well as corporate risk management policies, risk categories, lessons-learned reports from past projects, and templates for creating a risk management plan</a:t>
            </a:r>
          </a:p>
          <a:p>
            <a:pPr lvl="1"/>
            <a:r>
              <a:rPr lang="en-US" dirty="0"/>
              <a:t>It is also important to review the risk tolerances of various stakeholders</a:t>
            </a:r>
          </a:p>
        </p:txBody>
      </p:sp>
      <p:sp>
        <p:nvSpPr>
          <p:cNvPr id="2765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Risk Management (2 of 3)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plans</a:t>
            </a:r>
          </a:p>
          <a:p>
            <a:pPr lvl="1"/>
            <a:r>
              <a:rPr lang="en-US" dirty="0"/>
              <a:t>Contingency plans: predefined actions that the project team will take if an identified risk event occurs</a:t>
            </a:r>
          </a:p>
          <a:p>
            <a:pPr lvl="1"/>
            <a:r>
              <a:rPr lang="en-US" dirty="0"/>
              <a:t>Fallback plans: developed for risks that have a high impact on meeting project objectives, and are put into effect if attempts to reduce the risk are not effective</a:t>
            </a:r>
          </a:p>
          <a:p>
            <a:pPr lvl="1"/>
            <a:r>
              <a:rPr lang="en-US" dirty="0"/>
              <a:t>Contingency reserves or allowances: funds included in the cost baseline that can be used to mitigate cost or schedule overruns if known risks occur</a:t>
            </a:r>
          </a:p>
          <a:p>
            <a:pPr lvl="1"/>
            <a:r>
              <a:rPr lang="en-US" dirty="0"/>
              <a:t>Management reserves: funds held for unknown risks that are used for management control purposes</a:t>
            </a:r>
          </a:p>
        </p:txBody>
      </p:sp>
      <p:sp>
        <p:nvSpPr>
          <p:cNvPr id="2970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Risk Management (3 of 3)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544281"/>
              </p:ext>
            </p:extLst>
          </p:nvPr>
        </p:nvGraphicFramePr>
        <p:xfrm>
          <a:off x="568743" y="1025449"/>
          <a:ext cx="8006513" cy="46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074">
                  <a:extLst>
                    <a:ext uri="{9D8B030D-6E8A-4147-A177-3AD203B41FA5}">
                      <a16:colId xmlns:a16="http://schemas.microsoft.com/office/drawing/2014/main" val="1223947794"/>
                    </a:ext>
                  </a:extLst>
                </a:gridCol>
                <a:gridCol w="5894439">
                  <a:extLst>
                    <a:ext uri="{9D8B030D-6E8A-4147-A177-3AD203B41FA5}">
                      <a16:colId xmlns:a16="http://schemas.microsoft.com/office/drawing/2014/main" val="3677561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Questions to Answer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001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Methodology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will risk management be performed on this project?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What tools and data sources are available and applicable?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830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Roles and 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Which people are responsible for implementing specific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tasks and providing deliverables related to risk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management?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349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Budget and schedule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are the estimated costs and schedules for performing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risk-related activities?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988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Risk 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are the main categories of risks that should be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addressed on this project? Is there a risk breakdown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structure for the project? (See the information on risk</a:t>
                      </a:r>
                    </a:p>
                    <a:p>
                      <a:r>
                        <a:rPr lang="en-US" dirty="0"/>
                        <a:t>breakdown structures later in this chapter.)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46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Risk probability and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will the probabilities and impacts of risk items be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assessed? What scoring and interpretation methods will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be used for the qualitative and quantitative analysis of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risks? How will the probability and impact matrix be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developed?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031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Revised stakeholders’</a:t>
                      </a:r>
                    </a:p>
                    <a:p>
                      <a:r>
                        <a:rPr lang="en-US" dirty="0"/>
                        <a:t>tolerances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Have stakeholders’ tolerances for risk changed? How will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those changes affect the project?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755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will the team track risk management activities? How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will lessons learned be documented and shared? How will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risk management processes be audited?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219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Risk documentation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reporting formats and processes will be used for risk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management activities?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615675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28650" y="5699049"/>
            <a:ext cx="75846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11-2 Topics addressed in a risk management plan</a:t>
            </a:r>
          </a:p>
        </p:txBody>
      </p:sp>
      <p:sp>
        <p:nvSpPr>
          <p:cNvPr id="2970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102778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Sources of Risk on IT Projects (1 of 3)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studies show that IT projects share some common sources of risk</a:t>
            </a:r>
          </a:p>
          <a:p>
            <a:pPr lvl="1"/>
            <a:r>
              <a:rPr lang="en-US" dirty="0"/>
              <a:t>The Standish Group developed an IT success potential scoring sheet based on potential risks</a:t>
            </a:r>
          </a:p>
          <a:p>
            <a:r>
              <a:rPr lang="en-US" dirty="0"/>
              <a:t>Other broad categories of risk help identify potential risks</a:t>
            </a:r>
          </a:p>
          <a:p>
            <a:pPr lvl="1"/>
            <a:r>
              <a:rPr lang="en-US" dirty="0"/>
              <a:t>Market risk</a:t>
            </a:r>
          </a:p>
          <a:p>
            <a:pPr lvl="1"/>
            <a:r>
              <a:rPr lang="en-US" dirty="0"/>
              <a:t>Financial risk</a:t>
            </a:r>
          </a:p>
          <a:p>
            <a:pPr lvl="1"/>
            <a:r>
              <a:rPr lang="en-US" dirty="0"/>
              <a:t>Technology risk</a:t>
            </a:r>
          </a:p>
          <a:p>
            <a:pPr lvl="1"/>
            <a:r>
              <a:rPr lang="en-US" dirty="0"/>
              <a:t>People risk</a:t>
            </a:r>
          </a:p>
          <a:p>
            <a:pPr lvl="1"/>
            <a:r>
              <a:rPr lang="en-US" dirty="0"/>
              <a:t>Structure/process risk</a:t>
            </a:r>
          </a:p>
          <a:p>
            <a:r>
              <a:rPr lang="en-US" dirty="0"/>
              <a:t>A risk breakdown structure is a hierarchy of potential risk categories for a project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07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Sources of Risk on IT Projects (2 of 3)</a:t>
            </a:r>
          </a:p>
        </p:txBody>
      </p:sp>
      <p:pic>
        <p:nvPicPr>
          <p:cNvPr id="2" name="Picture 1" descr="Image illustrates a breakdown structure for an IT project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05000"/>
            <a:ext cx="6201520" cy="3421380"/>
          </a:xfrm>
          <a:prstGeom prst="rect">
            <a:avLst/>
          </a:prstGeom>
        </p:spPr>
      </p:pic>
      <p:sp>
        <p:nvSpPr>
          <p:cNvPr id="307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318199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Sources of Risk on IT Projects (3 of 3)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847806"/>
              </p:ext>
            </p:extLst>
          </p:nvPr>
        </p:nvGraphicFramePr>
        <p:xfrm>
          <a:off x="604069" y="836555"/>
          <a:ext cx="8082731" cy="4497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1410">
                  <a:extLst>
                    <a:ext uri="{9D8B030D-6E8A-4147-A177-3AD203B41FA5}">
                      <a16:colId xmlns:a16="http://schemas.microsoft.com/office/drawing/2014/main" val="3999090192"/>
                    </a:ext>
                  </a:extLst>
                </a:gridCol>
                <a:gridCol w="6671321">
                  <a:extLst>
                    <a:ext uri="{9D8B030D-6E8A-4147-A177-3AD203B41FA5}">
                      <a16:colId xmlns:a16="http://schemas.microsoft.com/office/drawing/2014/main" val="2064636848"/>
                    </a:ext>
                  </a:extLst>
                </a:gridCol>
              </a:tblGrid>
              <a:tr h="348606">
                <a:tc>
                  <a:txBody>
                    <a:bodyPr/>
                    <a:lstStyle/>
                    <a:p>
                      <a:r>
                        <a:rPr lang="en-US" dirty="0"/>
                        <a:t>Knowledge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Risk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509523"/>
                  </a:ext>
                </a:extLst>
              </a:tr>
              <a:tr h="502311">
                <a:tc>
                  <a:txBody>
                    <a:bodyPr/>
                    <a:lstStyle/>
                    <a:p>
                      <a:r>
                        <a:rPr lang="en-US" dirty="0"/>
                        <a:t>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Inadequate planning; poor resource allocation; poor integration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management; lack of post-project review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684606"/>
                  </a:ext>
                </a:extLst>
              </a:tr>
              <a:tr h="348606">
                <a:tc>
                  <a:txBody>
                    <a:bodyPr/>
                    <a:lstStyle/>
                    <a:p>
                      <a:r>
                        <a:rPr lang="en-US" dirty="0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 definition of scope or work packages; incomplete 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83120"/>
                  </a:ext>
                </a:extLst>
              </a:tr>
              <a:tr h="502311"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Errors in estimating time or resource availability; errors in determining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the critical path; poor allocation and management of float;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early release of competitive products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92894"/>
                  </a:ext>
                </a:extLst>
              </a:tr>
              <a:tr h="348606"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Estimating errors; inadequate productivity, cost, change, or</a:t>
                      </a:r>
                      <a:r>
                        <a:rPr lang="en-US" baseline="0" dirty="0"/>
                        <a:t> c</a:t>
                      </a:r>
                      <a:r>
                        <a:rPr lang="en-US" dirty="0"/>
                        <a:t>ontingency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006862"/>
                  </a:ext>
                </a:extLst>
              </a:tr>
              <a:tr h="502311">
                <a:tc>
                  <a:txBody>
                    <a:bodyPr/>
                    <a:lstStyle/>
                    <a:p>
                      <a:r>
                        <a:rPr lang="en-US" dirty="0"/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 attitude toward quality; substandard design, materials,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workmanship; inadequate quality assurance program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7011161"/>
                  </a:ext>
                </a:extLst>
              </a:tr>
              <a:tr h="502311">
                <a:tc>
                  <a:txBody>
                    <a:bodyPr/>
                    <a:lstStyle/>
                    <a:p>
                      <a:r>
                        <a:rPr lang="en-US" dirty="0"/>
                        <a:t>Human 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 conflict management; poor project organization and definition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of responsibilities; absence of leadership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115850"/>
                  </a:ext>
                </a:extLst>
              </a:tr>
              <a:tr h="348606">
                <a:tc>
                  <a:txBody>
                    <a:bodyPr/>
                    <a:lstStyle/>
                    <a:p>
                      <a:r>
                        <a:rPr lang="en-US" dirty="0"/>
                        <a:t>Communications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Carelessness in planning or communicating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276551"/>
                  </a:ext>
                </a:extLst>
              </a:tr>
              <a:tr h="348606">
                <a:tc>
                  <a:txBody>
                    <a:bodyPr/>
                    <a:lstStyle/>
                    <a:p>
                      <a:r>
                        <a:rPr lang="en-US" dirty="0"/>
                        <a:t>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Ignoring risk; unclear analysis of risk; poor insurance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30385"/>
                  </a:ext>
                </a:extLst>
              </a:tr>
              <a:tr h="348606">
                <a:tc>
                  <a:txBody>
                    <a:bodyPr/>
                    <a:lstStyle/>
                    <a:p>
                      <a:r>
                        <a:rPr lang="en-US" dirty="0"/>
                        <a:t>Procurement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Unenforceable conditions or contract clauses; adversarial relations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560905"/>
                  </a:ext>
                </a:extLst>
              </a:tr>
              <a:tr h="394129">
                <a:tc>
                  <a:txBody>
                    <a:bodyPr/>
                    <a:lstStyle/>
                    <a:p>
                      <a:r>
                        <a:rPr lang="en-US" dirty="0"/>
                        <a:t>Stakeholders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Lack of consultation with key stakeholder; poor sponsor</a:t>
                      </a:r>
                      <a:r>
                        <a:rPr lang="en-US" baseline="0" dirty="0"/>
                        <a:t> e</a:t>
                      </a:r>
                      <a:r>
                        <a:rPr lang="en-US" dirty="0"/>
                        <a:t>ngagement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42782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28650" y="5334000"/>
            <a:ext cx="77247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11-3 Potential negative risk conditions associated with each knowledge area. *Source: R.M. Wideman</a:t>
            </a:r>
          </a:p>
        </p:txBody>
      </p:sp>
      <p:sp>
        <p:nvSpPr>
          <p:cNvPr id="307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1385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Risks (1 of 5)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what potential events might hurt or enhance a particular project</a:t>
            </a:r>
          </a:p>
          <a:p>
            <a:pPr lvl="1"/>
            <a:r>
              <a:rPr lang="en-US" dirty="0"/>
              <a:t>You cannot manage risks if you do not identify them first</a:t>
            </a:r>
          </a:p>
          <a:p>
            <a:r>
              <a:rPr lang="en-US" dirty="0"/>
              <a:t>Another consideration is the likelihood of advanced discovery</a:t>
            </a:r>
          </a:p>
          <a:p>
            <a:pPr lvl="1"/>
            <a:r>
              <a:rPr lang="en-US" dirty="0"/>
              <a:t>Often viewed at a program level rather than a project level</a:t>
            </a:r>
          </a:p>
          <a:p>
            <a:r>
              <a:rPr lang="en-US" dirty="0"/>
              <a:t>Suggestions for identifying risks: tools and techniques </a:t>
            </a:r>
          </a:p>
          <a:p>
            <a:pPr lvl="1"/>
            <a:r>
              <a:rPr lang="en-US" dirty="0"/>
              <a:t>Brainstorming</a:t>
            </a:r>
          </a:p>
          <a:p>
            <a:pPr lvl="1"/>
            <a:r>
              <a:rPr lang="en-US" dirty="0"/>
              <a:t>The Delphi Technique</a:t>
            </a:r>
          </a:p>
          <a:p>
            <a:pPr lvl="1"/>
            <a:r>
              <a:rPr lang="en-US" dirty="0"/>
              <a:t>Interviewing</a:t>
            </a:r>
          </a:p>
          <a:p>
            <a:pPr lvl="1"/>
            <a:r>
              <a:rPr lang="en-US" dirty="0"/>
              <a:t>SWOT analysis</a:t>
            </a:r>
          </a:p>
        </p:txBody>
      </p:sp>
      <p:sp>
        <p:nvSpPr>
          <p:cNvPr id="3686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Risks (2 of 5)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Brainstorming</a:t>
            </a:r>
          </a:p>
          <a:p>
            <a:pPr lvl="1"/>
            <a:r>
              <a:rPr lang="en-US" dirty="0"/>
              <a:t>Group attempts to generate ideas or find a solution for a specific problem by amassing ideas spontaneously and without judgment</a:t>
            </a:r>
          </a:p>
          <a:p>
            <a:pPr lvl="1"/>
            <a:r>
              <a:rPr lang="en-US" dirty="0"/>
              <a:t>An experienced facilitator should run the brainstorming session</a:t>
            </a:r>
          </a:p>
          <a:p>
            <a:pPr lvl="1"/>
            <a:r>
              <a:rPr lang="en-US" dirty="0"/>
              <a:t>Be careful not to overuse or misuse brainstorming</a:t>
            </a:r>
          </a:p>
          <a:p>
            <a:pPr lvl="2"/>
            <a:r>
              <a:rPr lang="en-US" dirty="0"/>
              <a:t>Psychology literature shows that individuals produce a greater number of ideas working alone than they do through brainstorming in small, face-to-face groups</a:t>
            </a:r>
          </a:p>
          <a:p>
            <a:pPr lvl="2"/>
            <a:r>
              <a:rPr lang="en-US" dirty="0"/>
              <a:t>Group effects often inhibit idea generation</a:t>
            </a:r>
          </a:p>
        </p:txBody>
      </p:sp>
      <p:sp>
        <p:nvSpPr>
          <p:cNvPr id="3789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Risks (3 of 5)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Delphi Technique </a:t>
            </a:r>
          </a:p>
          <a:p>
            <a:pPr lvl="1"/>
            <a:r>
              <a:rPr lang="en-US" dirty="0"/>
              <a:t>Used to derive a consensus among a panel of experts who make predictions about future developments</a:t>
            </a:r>
          </a:p>
          <a:p>
            <a:pPr lvl="1"/>
            <a:r>
              <a:rPr lang="en-US" dirty="0"/>
              <a:t>Provides independent and anonymous input regarding future events</a:t>
            </a:r>
          </a:p>
          <a:p>
            <a:pPr lvl="1"/>
            <a:r>
              <a:rPr lang="en-US" dirty="0"/>
              <a:t>Uses repeated rounds of questioning and written responses and avoids the biasing effects possible in oral methods</a:t>
            </a:r>
          </a:p>
        </p:txBody>
      </p:sp>
      <p:sp>
        <p:nvSpPr>
          <p:cNvPr id="3891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Risks (4 of 5)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Interviewing  </a:t>
            </a:r>
          </a:p>
          <a:p>
            <a:pPr lvl="1"/>
            <a:r>
              <a:rPr lang="en-US" dirty="0"/>
              <a:t>Fact-finding technique for collecting information in face-to-face, phone, e-mail, or virtual discussions</a:t>
            </a:r>
          </a:p>
          <a:p>
            <a:pPr lvl="1"/>
            <a:r>
              <a:rPr lang="en-US" dirty="0"/>
              <a:t>Interviewing people with similar project experience is an important tool for identifying potential risks</a:t>
            </a:r>
          </a:p>
        </p:txBody>
      </p:sp>
      <p:sp>
        <p:nvSpPr>
          <p:cNvPr id="3994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(1 of 2)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Explain the concept of risk as it relates to project management, and list the advantages of managing project risks according to best practices</a:t>
            </a:r>
          </a:p>
          <a:p>
            <a:r>
              <a:rPr lang="en-US" dirty="0"/>
              <a:t>Discuss the elements of planning risk management and the contents of a risk management plan</a:t>
            </a:r>
          </a:p>
          <a:p>
            <a:r>
              <a:rPr lang="en-US" dirty="0"/>
              <a:t>List common sources of risks on information technology (IT) projects</a:t>
            </a:r>
          </a:p>
          <a:p>
            <a:r>
              <a:rPr lang="en-US" dirty="0"/>
              <a:t>Describe the process of identifying risks and create a risk register and risk report</a:t>
            </a:r>
          </a:p>
          <a:p>
            <a:r>
              <a:rPr lang="en-US" dirty="0"/>
              <a:t>Discuss qualitative risk analysis and explain how to calculate risk factors, create probability/impact matrixes, and apply the Top Ten Risk Item Tracking technique to rank risks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29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Risks (5 of 5)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SWOT analysis </a:t>
            </a:r>
          </a:p>
          <a:p>
            <a:pPr lvl="1"/>
            <a:r>
              <a:rPr lang="en-US" dirty="0"/>
              <a:t>Strengths, weaknesses, opportunities, and threats</a:t>
            </a:r>
          </a:p>
          <a:p>
            <a:pPr lvl="1"/>
            <a:r>
              <a:rPr lang="en-US" dirty="0"/>
              <a:t>Helps identify the broad negative and positive risks that apply to a project</a:t>
            </a:r>
          </a:p>
        </p:txBody>
      </p:sp>
      <p:sp>
        <p:nvSpPr>
          <p:cNvPr id="4096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Risk Register (1 of 4)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output of the risk identification process </a:t>
            </a:r>
          </a:p>
          <a:p>
            <a:pPr lvl="1"/>
            <a:r>
              <a:rPr lang="en-US" dirty="0"/>
              <a:t>List of identified risks and other information needed to begin creating a risk register</a:t>
            </a:r>
          </a:p>
          <a:p>
            <a:pPr lvl="2"/>
            <a:r>
              <a:rPr lang="en-US" dirty="0"/>
              <a:t>Contains the results of various risk management processes and that is often displayed in a table or spreadsheet format</a:t>
            </a:r>
          </a:p>
          <a:p>
            <a:pPr lvl="2"/>
            <a:r>
              <a:rPr lang="en-US" dirty="0"/>
              <a:t>Tool for documenting potential risk events and related information</a:t>
            </a:r>
          </a:p>
          <a:p>
            <a:pPr lvl="1"/>
            <a:r>
              <a:rPr lang="en-US" dirty="0"/>
              <a:t>Risk events refer to specific, uncertain events that may occur to the detriment or enhancement of the project</a:t>
            </a:r>
          </a:p>
        </p:txBody>
      </p:sp>
      <p:sp>
        <p:nvSpPr>
          <p:cNvPr id="4198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Risk Register (2 of 4)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register contents</a:t>
            </a:r>
          </a:p>
          <a:p>
            <a:pPr lvl="1"/>
            <a:r>
              <a:rPr lang="en-US" dirty="0"/>
              <a:t>Identification number for each risk event</a:t>
            </a:r>
          </a:p>
          <a:p>
            <a:pPr lvl="1"/>
            <a:r>
              <a:rPr lang="en-US" dirty="0"/>
              <a:t>Rank for each risk event</a:t>
            </a:r>
          </a:p>
          <a:p>
            <a:pPr lvl="1"/>
            <a:r>
              <a:rPr lang="en-US" dirty="0"/>
              <a:t>Name of each risk event</a:t>
            </a:r>
          </a:p>
          <a:p>
            <a:pPr lvl="1"/>
            <a:r>
              <a:rPr lang="en-US" dirty="0"/>
              <a:t>Description of each risk event</a:t>
            </a:r>
          </a:p>
          <a:p>
            <a:pPr lvl="1"/>
            <a:r>
              <a:rPr lang="en-US" dirty="0"/>
              <a:t>Category under which each risk event falls</a:t>
            </a:r>
          </a:p>
          <a:p>
            <a:pPr lvl="1"/>
            <a:r>
              <a:rPr lang="en-US" dirty="0"/>
              <a:t>Root cause of each risk</a:t>
            </a:r>
          </a:p>
          <a:p>
            <a:pPr lvl="1"/>
            <a:r>
              <a:rPr lang="en-US" dirty="0"/>
              <a:t>Triggers for each risk; indicators or symptoms of actual risk events</a:t>
            </a:r>
          </a:p>
          <a:p>
            <a:pPr lvl="1"/>
            <a:r>
              <a:rPr lang="en-US" dirty="0"/>
              <a:t>Potential responses to each risk</a:t>
            </a:r>
          </a:p>
          <a:p>
            <a:pPr lvl="1"/>
            <a:r>
              <a:rPr lang="en-US" dirty="0"/>
              <a:t>Risk owner or person who will own or take responsibility for each risk</a:t>
            </a:r>
          </a:p>
          <a:p>
            <a:pPr lvl="1"/>
            <a:r>
              <a:rPr lang="en-US" dirty="0"/>
              <a:t>Probability and impact of each risk occurring</a:t>
            </a:r>
          </a:p>
          <a:p>
            <a:pPr lvl="1"/>
            <a:r>
              <a:rPr lang="en-US" dirty="0"/>
              <a:t>Status of each risk</a:t>
            </a:r>
          </a:p>
          <a:p>
            <a:pPr lvl="1"/>
            <a:endParaRPr lang="en-US" dirty="0"/>
          </a:p>
        </p:txBody>
      </p:sp>
      <p:sp>
        <p:nvSpPr>
          <p:cNvPr id="4301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129100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Risk Register (3 of 4) 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5892718"/>
              </p:ext>
            </p:extLst>
          </p:nvPr>
        </p:nvGraphicFramePr>
        <p:xfrm>
          <a:off x="607868" y="2414844"/>
          <a:ext cx="821875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595">
                  <a:extLst>
                    <a:ext uri="{9D8B030D-6E8A-4147-A177-3AD203B41FA5}">
                      <a16:colId xmlns:a16="http://schemas.microsoft.com/office/drawing/2014/main" val="2505686690"/>
                    </a:ext>
                  </a:extLst>
                </a:gridCol>
                <a:gridCol w="503835">
                  <a:extLst>
                    <a:ext uri="{9D8B030D-6E8A-4147-A177-3AD203B41FA5}">
                      <a16:colId xmlns:a16="http://schemas.microsoft.com/office/drawing/2014/main" val="3876591815"/>
                    </a:ext>
                  </a:extLst>
                </a:gridCol>
                <a:gridCol w="453148">
                  <a:extLst>
                    <a:ext uri="{9D8B030D-6E8A-4147-A177-3AD203B41FA5}">
                      <a16:colId xmlns:a16="http://schemas.microsoft.com/office/drawing/2014/main" val="3634639921"/>
                    </a:ext>
                  </a:extLst>
                </a:gridCol>
                <a:gridCol w="842416">
                  <a:extLst>
                    <a:ext uri="{9D8B030D-6E8A-4147-A177-3AD203B41FA5}">
                      <a16:colId xmlns:a16="http://schemas.microsoft.com/office/drawing/2014/main" val="600033992"/>
                    </a:ext>
                  </a:extLst>
                </a:gridCol>
                <a:gridCol w="681355">
                  <a:extLst>
                    <a:ext uri="{9D8B030D-6E8A-4147-A177-3AD203B41FA5}">
                      <a16:colId xmlns:a16="http://schemas.microsoft.com/office/drawing/2014/main" val="1752816799"/>
                    </a:ext>
                  </a:extLst>
                </a:gridCol>
                <a:gridCol w="743418">
                  <a:extLst>
                    <a:ext uri="{9D8B030D-6E8A-4147-A177-3AD203B41FA5}">
                      <a16:colId xmlns:a16="http://schemas.microsoft.com/office/drawing/2014/main" val="1108986903"/>
                    </a:ext>
                  </a:extLst>
                </a:gridCol>
                <a:gridCol w="743418">
                  <a:extLst>
                    <a:ext uri="{9D8B030D-6E8A-4147-A177-3AD203B41FA5}">
                      <a16:colId xmlns:a16="http://schemas.microsoft.com/office/drawing/2014/main" val="3640227374"/>
                    </a:ext>
                  </a:extLst>
                </a:gridCol>
                <a:gridCol w="743418">
                  <a:extLst>
                    <a:ext uri="{9D8B030D-6E8A-4147-A177-3AD203B41FA5}">
                      <a16:colId xmlns:a16="http://schemas.microsoft.com/office/drawing/2014/main" val="1984739339"/>
                    </a:ext>
                  </a:extLst>
                </a:gridCol>
                <a:gridCol w="743418">
                  <a:extLst>
                    <a:ext uri="{9D8B030D-6E8A-4147-A177-3AD203B41FA5}">
                      <a16:colId xmlns:a16="http://schemas.microsoft.com/office/drawing/2014/main" val="1535526502"/>
                    </a:ext>
                  </a:extLst>
                </a:gridCol>
                <a:gridCol w="790893">
                  <a:extLst>
                    <a:ext uri="{9D8B030D-6E8A-4147-A177-3AD203B41FA5}">
                      <a16:colId xmlns:a16="http://schemas.microsoft.com/office/drawing/2014/main" val="3455736920"/>
                    </a:ext>
                  </a:extLst>
                </a:gridCol>
                <a:gridCol w="743418">
                  <a:extLst>
                    <a:ext uri="{9D8B030D-6E8A-4147-A177-3AD203B41FA5}">
                      <a16:colId xmlns:a16="http://schemas.microsoft.com/office/drawing/2014/main" val="591515266"/>
                    </a:ext>
                  </a:extLst>
                </a:gridCol>
                <a:gridCol w="743418">
                  <a:extLst>
                    <a:ext uri="{9D8B030D-6E8A-4147-A177-3AD203B41FA5}">
                      <a16:colId xmlns:a16="http://schemas.microsoft.com/office/drawing/2014/main" val="1901474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Root Cause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Triggers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Potential Responses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Risk Owner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Probability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3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R44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313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R21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89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R7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66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13838" y="3923604"/>
            <a:ext cx="40581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Table 11-4 Sample risk register</a:t>
            </a:r>
          </a:p>
        </p:txBody>
      </p:sp>
      <p:sp>
        <p:nvSpPr>
          <p:cNvPr id="4301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Risk Register (4 of 4)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report contents</a:t>
            </a:r>
          </a:p>
          <a:p>
            <a:pPr lvl="1"/>
            <a:r>
              <a:rPr lang="en-US" dirty="0"/>
              <a:t>Sources of overall project risk</a:t>
            </a:r>
          </a:p>
          <a:p>
            <a:pPr lvl="1"/>
            <a:r>
              <a:rPr lang="en-US" dirty="0"/>
              <a:t>Important drivers of overall project risk exposure</a:t>
            </a:r>
          </a:p>
          <a:p>
            <a:pPr lvl="1"/>
            <a:r>
              <a:rPr lang="en-US" dirty="0"/>
              <a:t>Summary information on risk events</a:t>
            </a:r>
          </a:p>
          <a:p>
            <a:endParaRPr lang="en-US" dirty="0"/>
          </a:p>
        </p:txBody>
      </p:sp>
      <p:sp>
        <p:nvSpPr>
          <p:cNvPr id="4301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638669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Qualitative Risk Analysis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 the likelihood and impact of identified risks to determine their magnitude and priority</a:t>
            </a:r>
          </a:p>
          <a:p>
            <a:r>
              <a:rPr lang="en-US" dirty="0"/>
              <a:t>Risk quantification tools and techniques  </a:t>
            </a:r>
          </a:p>
          <a:p>
            <a:pPr lvl="1"/>
            <a:r>
              <a:rPr lang="en-US" dirty="0"/>
              <a:t>Probability/impact matrixes</a:t>
            </a:r>
          </a:p>
          <a:p>
            <a:pPr lvl="1"/>
            <a:r>
              <a:rPr lang="en-US" dirty="0"/>
              <a:t>The Top Ten Risk Item Tracking</a:t>
            </a:r>
          </a:p>
          <a:p>
            <a:pPr lvl="1"/>
            <a:r>
              <a:rPr lang="en-US" dirty="0"/>
              <a:t>Expert judgment</a:t>
            </a:r>
          </a:p>
        </p:txBody>
      </p:sp>
      <p:sp>
        <p:nvSpPr>
          <p:cNvPr id="4608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Probability/Impact Matrixes to Calculate Risk Factors (1 of 3)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Lists relative probability of a risk occurring on one side of a matrix or axis on a chart and the relative impact of the risk occurring </a:t>
            </a:r>
          </a:p>
          <a:p>
            <a:pPr lvl="1"/>
            <a:r>
              <a:rPr lang="en-US" dirty="0"/>
              <a:t>List the risks and then label each one as high, medium, or low in terms of its probability of occurrence and its impact if it did occur</a:t>
            </a:r>
          </a:p>
          <a:p>
            <a:r>
              <a:rPr lang="en-US" dirty="0"/>
              <a:t>Calculates risk factors</a:t>
            </a:r>
          </a:p>
          <a:p>
            <a:pPr lvl="1"/>
            <a:r>
              <a:rPr lang="en-US" dirty="0"/>
              <a:t>Numbers that represent the overall risk of specific events based on their probability of occurring and the consequences to the project if they do occur</a:t>
            </a:r>
          </a:p>
        </p:txBody>
      </p:sp>
      <p:sp>
        <p:nvSpPr>
          <p:cNvPr id="4710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Probability/Impact Matrixes to Calculate Risk Factors (2 of 3)</a:t>
            </a:r>
          </a:p>
        </p:txBody>
      </p:sp>
      <p:pic>
        <p:nvPicPr>
          <p:cNvPr id="2" name="Picture 1" descr="Image displays a probability/impact matrix categorizing risks as high, medium, or low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36" y="1447800"/>
            <a:ext cx="6046527" cy="4332732"/>
          </a:xfrm>
          <a:prstGeom prst="rect">
            <a:avLst/>
          </a:prstGeom>
        </p:spPr>
      </p:pic>
      <p:sp>
        <p:nvSpPr>
          <p:cNvPr id="4710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716938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Probability/Impact Matrixes to Calculate Risk Factors (3 of 3)</a:t>
            </a:r>
          </a:p>
        </p:txBody>
      </p:sp>
      <p:pic>
        <p:nvPicPr>
          <p:cNvPr id="2" name="Picture 1" descr="Image displays a chart graphing potential technologies as high, medium, or low risk, based on the probability of failure and consequences of failure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35" y="1524000"/>
            <a:ext cx="5903930" cy="4199703"/>
          </a:xfrm>
          <a:prstGeom prst="rect">
            <a:avLst/>
          </a:prstGeom>
        </p:spPr>
      </p:pic>
      <p:sp>
        <p:nvSpPr>
          <p:cNvPr id="4710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28650" y="6074469"/>
            <a:ext cx="7886700" cy="3651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727701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Ten Risk Item Tracking (1 of 2)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Qualitative risk analysis tool that helps to identify risks and maintain an awareness of risks throughout the life of a project</a:t>
            </a:r>
          </a:p>
          <a:p>
            <a:pPr lvl="1"/>
            <a:r>
              <a:rPr lang="en-US" dirty="0"/>
              <a:t>Involves establishing a periodic review of the top ten project risk items</a:t>
            </a:r>
          </a:p>
          <a:p>
            <a:pPr lvl="1"/>
            <a:r>
              <a:rPr lang="en-US" dirty="0"/>
              <a:t>Includes the current ranking, previous ranking, number of times the risk appears on the list over a period of time, and a summary of progress made in resolving the risk item</a:t>
            </a:r>
          </a:p>
          <a:p>
            <a:r>
              <a:rPr lang="en-US" dirty="0"/>
              <a:t>A watch list is a list of risks that are low priority, but are still identified as potential risks</a:t>
            </a:r>
          </a:p>
          <a:p>
            <a:pPr lvl="1"/>
            <a:r>
              <a:rPr lang="en-US" dirty="0"/>
              <a:t>Qualitative analysis can also identify risks that should be evaluated quantitatively</a:t>
            </a:r>
          </a:p>
        </p:txBody>
      </p:sp>
      <p:sp>
        <p:nvSpPr>
          <p:cNvPr id="5018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(2 of 2)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Explain quantitative risk analysis and how to apply decision trees, simulation, and sensitivity analysis to quantify risks</a:t>
            </a:r>
          </a:p>
          <a:p>
            <a:r>
              <a:rPr lang="en-US" dirty="0"/>
              <a:t>Provide examples of using different risk response planning strategies to address both negative and positive risks</a:t>
            </a:r>
          </a:p>
          <a:p>
            <a:r>
              <a:rPr lang="en-US" dirty="0"/>
              <a:t>Discuss how to monitor risks</a:t>
            </a:r>
          </a:p>
          <a:p>
            <a:r>
              <a:rPr lang="en-US" dirty="0"/>
              <a:t>Describe how software can assist in project risk management</a:t>
            </a:r>
          </a:p>
          <a:p>
            <a:r>
              <a:rPr lang="en-US" dirty="0"/>
              <a:t>Discuss considerations for agile/adaptive environments</a:t>
            </a:r>
          </a:p>
        </p:txBody>
      </p:sp>
      <p:sp>
        <p:nvSpPr>
          <p:cNvPr id="1229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7074370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Ten Risk Item Tracking (2 of 2)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69241"/>
              </p:ext>
            </p:extLst>
          </p:nvPr>
        </p:nvGraphicFramePr>
        <p:xfrm>
          <a:off x="852055" y="1294437"/>
          <a:ext cx="767715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5798">
                  <a:extLst>
                    <a:ext uri="{9D8B030D-6E8A-4147-A177-3AD203B41FA5}">
                      <a16:colId xmlns:a16="http://schemas.microsoft.com/office/drawing/2014/main" val="2080471912"/>
                    </a:ext>
                  </a:extLst>
                </a:gridCol>
                <a:gridCol w="1215212">
                  <a:extLst>
                    <a:ext uri="{9D8B030D-6E8A-4147-A177-3AD203B41FA5}">
                      <a16:colId xmlns:a16="http://schemas.microsoft.com/office/drawing/2014/main" val="945219258"/>
                    </a:ext>
                  </a:extLst>
                </a:gridCol>
                <a:gridCol w="1282724">
                  <a:extLst>
                    <a:ext uri="{9D8B030D-6E8A-4147-A177-3AD203B41FA5}">
                      <a16:colId xmlns:a16="http://schemas.microsoft.com/office/drawing/2014/main" val="2112938277"/>
                    </a:ext>
                  </a:extLst>
                </a:gridCol>
                <a:gridCol w="991072">
                  <a:extLst>
                    <a:ext uri="{9D8B030D-6E8A-4147-A177-3AD203B41FA5}">
                      <a16:colId xmlns:a16="http://schemas.microsoft.com/office/drawing/2014/main" val="3055675102"/>
                    </a:ext>
                  </a:extLst>
                </a:gridCol>
                <a:gridCol w="3192344">
                  <a:extLst>
                    <a:ext uri="{9D8B030D-6E8A-4147-A177-3AD203B41FA5}">
                      <a16:colId xmlns:a16="http://schemas.microsoft.com/office/drawing/2014/main" val="1568437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Monthly Ranking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Monthly Ranking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Monthly Ranking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211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Risk Event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Rank This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Month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Rank Last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Month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Number of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Months in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Top 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Risk Resolution Progress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946636"/>
                  </a:ext>
                </a:extLst>
              </a:tr>
              <a:tr h="196215">
                <a:tc>
                  <a:txBody>
                    <a:bodyPr/>
                    <a:lstStyle/>
                    <a:p>
                      <a:r>
                        <a:rPr lang="en-US" dirty="0"/>
                        <a:t>Inadequate</a:t>
                      </a:r>
                    </a:p>
                    <a:p>
                      <a:r>
                        <a:rPr lang="en-US" dirty="0"/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Working on revising the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entire project management</a:t>
                      </a:r>
                      <a:r>
                        <a:rPr lang="en-US" baseline="0" dirty="0"/>
                        <a:t> p</a:t>
                      </a:r>
                      <a:r>
                        <a:rPr lang="en-US" dirty="0"/>
                        <a:t>lan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237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Poor</a:t>
                      </a:r>
                    </a:p>
                    <a:p>
                      <a:r>
                        <a:rPr lang="en-US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Holding meetings with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project customer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sponsor to clarify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79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Absence of</a:t>
                      </a:r>
                    </a:p>
                    <a:p>
                      <a:r>
                        <a:rPr lang="en-US" dirty="0"/>
                        <a:t>leadership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Assigned a new project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manager to lead the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project after the previous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one quit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120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Poor cost</a:t>
                      </a:r>
                    </a:p>
                    <a:p>
                      <a:r>
                        <a:rPr lang="en-US" dirty="0"/>
                        <a:t>estimates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Revising cost estimates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943007"/>
                  </a:ext>
                </a:extLst>
              </a:tr>
              <a:tr h="447276">
                <a:tc>
                  <a:txBody>
                    <a:bodyPr/>
                    <a:lstStyle/>
                    <a:p>
                      <a:r>
                        <a:rPr lang="en-US" dirty="0"/>
                        <a:t>Poor time</a:t>
                      </a:r>
                    </a:p>
                    <a:p>
                      <a:r>
                        <a:rPr lang="en-US" dirty="0"/>
                        <a:t>estimates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Revising schedule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estimates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091538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10491" y="5226357"/>
            <a:ext cx="72297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11-5 Example of top ten risk item tracking</a:t>
            </a:r>
          </a:p>
        </p:txBody>
      </p:sp>
      <p:sp>
        <p:nvSpPr>
          <p:cNvPr id="5018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403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Quantitative Risk Analysis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Often follows qualitative risk analysis, but both can be done together</a:t>
            </a:r>
          </a:p>
          <a:p>
            <a:pPr lvl="1"/>
            <a:r>
              <a:rPr lang="en-US" dirty="0"/>
              <a:t>Large, complex projects involving leading edge technologies often require extensive quantitative risk analysis</a:t>
            </a:r>
          </a:p>
          <a:p>
            <a:r>
              <a:rPr lang="en-US" dirty="0"/>
              <a:t>Main techniques </a:t>
            </a:r>
          </a:p>
          <a:p>
            <a:pPr lvl="1"/>
            <a:r>
              <a:rPr lang="en-US" dirty="0"/>
              <a:t>Decision tree analysis</a:t>
            </a:r>
          </a:p>
          <a:p>
            <a:pPr lvl="1"/>
            <a:r>
              <a:rPr lang="en-US" dirty="0"/>
              <a:t>Simulation</a:t>
            </a:r>
          </a:p>
          <a:p>
            <a:pPr lvl="1"/>
            <a:r>
              <a:rPr lang="en-US" dirty="0"/>
              <a:t>Sensitivity analysis</a:t>
            </a:r>
          </a:p>
        </p:txBody>
      </p:sp>
      <p:sp>
        <p:nvSpPr>
          <p:cNvPr id="5325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 and Expected Monetary Value (EMV) (1 of 2)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decision tree is a diagramming analysis technique used to help select the best course of action in situations in which future outcomes are uncertain</a:t>
            </a:r>
          </a:p>
          <a:p>
            <a:pPr lvl="1"/>
            <a:r>
              <a:rPr lang="en-US" dirty="0"/>
              <a:t>Estimated monetary value (EMV) is the product of a risk event probability and the risk event’s monetary value</a:t>
            </a:r>
          </a:p>
          <a:p>
            <a:pPr lvl="2"/>
            <a:r>
              <a:rPr lang="en-US" dirty="0"/>
              <a:t>You can draw a decision tree to help find the EMV </a:t>
            </a:r>
          </a:p>
        </p:txBody>
      </p:sp>
      <p:sp>
        <p:nvSpPr>
          <p:cNvPr id="5427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 and Expected Monetary Value (EMV) (2 of 2)</a:t>
            </a:r>
          </a:p>
        </p:txBody>
      </p:sp>
      <p:pic>
        <p:nvPicPr>
          <p:cNvPr id="2" name="Picture 1" descr="Image illustrates an example of expected monetary value (EMV) using the issue of which project(s) an organization might pursue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905000"/>
            <a:ext cx="5322246" cy="3697224"/>
          </a:xfrm>
          <a:prstGeom prst="rect">
            <a:avLst/>
          </a:prstGeom>
        </p:spPr>
      </p:pic>
      <p:sp>
        <p:nvSpPr>
          <p:cNvPr id="5427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469598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(1 of 3)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a representation or model of a system to analyze the expected behavior or performance of the system</a:t>
            </a:r>
          </a:p>
          <a:p>
            <a:pPr lvl="1"/>
            <a:r>
              <a:rPr lang="en-US" dirty="0"/>
              <a:t>Monte Carlo analysis simulates a model’s outcome many times to provide a statistical distribution of the calculated results</a:t>
            </a:r>
          </a:p>
          <a:p>
            <a:pPr lvl="2"/>
            <a:r>
              <a:rPr lang="en-US" dirty="0"/>
              <a:t>Predict the probability of finishing by a certain date or the probability that the cost will be equal to or less than a certain value</a:t>
            </a:r>
          </a:p>
          <a:p>
            <a:pPr lvl="2"/>
            <a:r>
              <a:rPr lang="en-US" dirty="0"/>
              <a:t>You can use several different types of distribution functions when performing a Monte Carlo analysis</a:t>
            </a:r>
          </a:p>
        </p:txBody>
      </p:sp>
      <p:sp>
        <p:nvSpPr>
          <p:cNvPr id="563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(2 of 3)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Steps of a Monte Carlo analysis</a:t>
            </a:r>
          </a:p>
          <a:p>
            <a:pPr lvl="1"/>
            <a:r>
              <a:rPr lang="en-US" dirty="0"/>
              <a:t>Collect the most likely, optimistic, and pessimistic estimates for the variables in the model</a:t>
            </a:r>
          </a:p>
          <a:p>
            <a:pPr lvl="1"/>
            <a:r>
              <a:rPr lang="en-US" dirty="0"/>
              <a:t>Determine the probability distribution of each variable</a:t>
            </a:r>
          </a:p>
          <a:p>
            <a:pPr lvl="1"/>
            <a:r>
              <a:rPr lang="en-US" dirty="0"/>
              <a:t>Select a random value based on the probability distribution for each variable </a:t>
            </a:r>
          </a:p>
          <a:p>
            <a:pPr lvl="1"/>
            <a:r>
              <a:rPr lang="en-US" dirty="0"/>
              <a:t>Run a deterministic analysis or one pass through the model</a:t>
            </a:r>
          </a:p>
          <a:p>
            <a:pPr lvl="1"/>
            <a:r>
              <a:rPr lang="en-US" dirty="0"/>
              <a:t>Repeat steps three and four many times to obtain the probability distribution of the model’s results</a:t>
            </a:r>
          </a:p>
        </p:txBody>
      </p:sp>
      <p:sp>
        <p:nvSpPr>
          <p:cNvPr id="5734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(3 of 3)</a:t>
            </a:r>
          </a:p>
        </p:txBody>
      </p:sp>
      <p:pic>
        <p:nvPicPr>
          <p:cNvPr id="2" name="Picture 1" descr="Image illustrates the results from a Monte Carlo–based simulation of a project schedule; a graph using sample counts and completion dates is included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455" y="1690689"/>
            <a:ext cx="5737089" cy="3906012"/>
          </a:xfrm>
          <a:prstGeom prst="rect">
            <a:avLst/>
          </a:prstGeom>
        </p:spPr>
      </p:pic>
      <p:sp>
        <p:nvSpPr>
          <p:cNvPr id="5734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8086920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 (1 of 2)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show the effects of changing one or more variables on an outcome</a:t>
            </a:r>
          </a:p>
          <a:p>
            <a:pPr lvl="1"/>
            <a:r>
              <a:rPr lang="en-US" dirty="0"/>
              <a:t>For example, many people use it to determine what the monthly payments for a loan will be given different interest rates or periods of the loan</a:t>
            </a:r>
          </a:p>
          <a:p>
            <a:r>
              <a:rPr lang="en-US" dirty="0"/>
              <a:t>Spreadsheet software, such as Microsoft Excel, is a common tool for performing sensitivity analysis</a:t>
            </a:r>
          </a:p>
          <a:p>
            <a:endParaRPr lang="en-US" dirty="0"/>
          </a:p>
        </p:txBody>
      </p:sp>
      <p:sp>
        <p:nvSpPr>
          <p:cNvPr id="6042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 (2 of 2)</a:t>
            </a:r>
          </a:p>
        </p:txBody>
      </p:sp>
      <p:pic>
        <p:nvPicPr>
          <p:cNvPr id="2" name="Picture 1" descr="Image displays an Excel file created to quickly show the break-even point for a product based on various inputs: the sales price per unit, the manufacturing cost per unit, and fixed monthly expenses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065" y="1524000"/>
            <a:ext cx="5845870" cy="4460748"/>
          </a:xfrm>
          <a:prstGeom prst="rect">
            <a:avLst/>
          </a:prstGeom>
        </p:spPr>
      </p:pic>
      <p:sp>
        <p:nvSpPr>
          <p:cNvPr id="6042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1959831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Risk Responses (1 of 3)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identifying and quantifying risks, the organization must decide how to respond to them</a:t>
            </a:r>
          </a:p>
          <a:p>
            <a:pPr lvl="1"/>
            <a:r>
              <a:rPr lang="en-US" dirty="0"/>
              <a:t>Basic response strategies for negative risks</a:t>
            </a:r>
          </a:p>
          <a:p>
            <a:pPr lvl="2"/>
            <a:r>
              <a:rPr lang="en-US" dirty="0"/>
              <a:t>Risk avoidance: eliminate risk causes (use an old version that works)</a:t>
            </a:r>
          </a:p>
          <a:p>
            <a:pPr lvl="2"/>
            <a:r>
              <a:rPr lang="en-US" dirty="0"/>
              <a:t>Risk acceptance </a:t>
            </a:r>
          </a:p>
          <a:p>
            <a:pPr lvl="2"/>
            <a:r>
              <a:rPr lang="en-US" dirty="0"/>
              <a:t>Risk transference</a:t>
            </a:r>
          </a:p>
          <a:p>
            <a:pPr lvl="2"/>
            <a:r>
              <a:rPr lang="en-US" dirty="0"/>
              <a:t>Risk mitigation: reduce the impact of the risk by reducing the probability of the risk</a:t>
            </a:r>
          </a:p>
          <a:p>
            <a:pPr lvl="2"/>
            <a:r>
              <a:rPr lang="en-US" dirty="0"/>
              <a:t>Risk escalation </a:t>
            </a:r>
          </a:p>
          <a:p>
            <a:pPr lvl="1"/>
            <a:r>
              <a:rPr lang="en-US" dirty="0"/>
              <a:t>Basic response strategies for positive risks</a:t>
            </a:r>
          </a:p>
          <a:p>
            <a:pPr lvl="2"/>
            <a:r>
              <a:rPr lang="en-US" dirty="0"/>
              <a:t>Risk exploitation: do whatever to make sure the positive risk happens</a:t>
            </a:r>
          </a:p>
          <a:p>
            <a:pPr lvl="2"/>
            <a:r>
              <a:rPr lang="en-US" dirty="0"/>
              <a:t>Risk sharing: share the ownership of the risk with other party</a:t>
            </a:r>
          </a:p>
          <a:p>
            <a:pPr lvl="2"/>
            <a:r>
              <a:rPr lang="en-US" dirty="0"/>
              <a:t>Risk enhancement: changing the size of the opportunity </a:t>
            </a:r>
          </a:p>
          <a:p>
            <a:pPr lvl="2"/>
            <a:r>
              <a:rPr lang="en-US" dirty="0"/>
              <a:t>Risk acceptance</a:t>
            </a:r>
          </a:p>
          <a:p>
            <a:pPr lvl="2"/>
            <a:r>
              <a:rPr lang="en-US" dirty="0"/>
              <a:t>Risk escalation </a:t>
            </a:r>
          </a:p>
          <a:p>
            <a:pPr lvl="2"/>
            <a:endParaRPr lang="en-US" dirty="0"/>
          </a:p>
        </p:txBody>
      </p:sp>
      <p:sp>
        <p:nvSpPr>
          <p:cNvPr id="6246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149934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Risk Management (1 of 7)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risk management is the art and science of identifying, analyzing, and responding to risk throughout the life of a project and in the best interests of meeting project objectives</a:t>
            </a:r>
          </a:p>
          <a:p>
            <a:pPr lvl="1"/>
            <a:r>
              <a:rPr lang="en-US" dirty="0"/>
              <a:t>Risk management is often overlooked in projects, but it can help improve project success by helping select good projects, determining project scope, and developing realistic estimates</a:t>
            </a:r>
          </a:p>
        </p:txBody>
      </p:sp>
      <p:sp>
        <p:nvSpPr>
          <p:cNvPr id="1536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Risk Responses (2 of 3)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81409"/>
              </p:ext>
            </p:extLst>
          </p:nvPr>
        </p:nvGraphicFramePr>
        <p:xfrm>
          <a:off x="628650" y="1584969"/>
          <a:ext cx="7886700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7218948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35920621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349635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Technical 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Cost 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Schedule Risks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717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Emphasize team support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and avoid stand-alone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project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Increase the frequency of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project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Increase the frequency of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project monitoring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8174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>
                          <a:latin typeface="+mn-lt"/>
                        </a:rPr>
                        <a:t>Increase project manager</a:t>
                      </a:r>
                    </a:p>
                    <a:p>
                      <a:pPr algn="l"/>
                      <a:r>
                        <a:rPr lang="en-US" sz="1600" b="0" i="0" u="none" strike="noStrike" baseline="0" dirty="0">
                          <a:latin typeface="+mn-lt"/>
                        </a:rPr>
                        <a:t>authority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Use WBS and CPM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Use WBS and CPM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485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Improve problem handling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and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Improve communication,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understanding of project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goals, and team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Select the most experienced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project manager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98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Increase the frequency of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project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Increase project manager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authority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375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Use WBS and CPM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04731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28650" y="5108686"/>
            <a:ext cx="7886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11-6 General risk mitigation strategies for technical, cost, and schedule risks. *Source: J. Couillard</a:t>
            </a:r>
          </a:p>
        </p:txBody>
      </p:sp>
      <p:sp>
        <p:nvSpPr>
          <p:cNvPr id="6246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Risk Responses (3 of 3)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also important to identify residual and secondary risks</a:t>
            </a:r>
          </a:p>
          <a:p>
            <a:pPr lvl="1"/>
            <a:r>
              <a:rPr lang="en-US" dirty="0"/>
              <a:t>Residual risks: risks that remain after all of the response strategies have been implemented</a:t>
            </a:r>
          </a:p>
          <a:p>
            <a:pPr lvl="1"/>
            <a:r>
              <a:rPr lang="en-US" dirty="0"/>
              <a:t>Secondary risks: direct result of implementing a risk response</a:t>
            </a:r>
          </a:p>
        </p:txBody>
      </p:sp>
      <p:sp>
        <p:nvSpPr>
          <p:cNvPr id="6554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Risk Responses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executing process performed as part of project risk management is implementing risk responses </a:t>
            </a:r>
          </a:p>
          <a:p>
            <a:pPr lvl="1"/>
            <a:r>
              <a:rPr lang="en-US" dirty="0"/>
              <a:t>Key outputs </a:t>
            </a:r>
          </a:p>
          <a:p>
            <a:pPr lvl="2"/>
            <a:r>
              <a:rPr lang="en-US" dirty="0"/>
              <a:t>Change requests </a:t>
            </a:r>
          </a:p>
          <a:p>
            <a:pPr lvl="2"/>
            <a:r>
              <a:rPr lang="en-US" dirty="0"/>
              <a:t>Project documents updates </a:t>
            </a:r>
          </a:p>
        </p:txBody>
      </p:sp>
      <p:sp>
        <p:nvSpPr>
          <p:cNvPr id="6758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Involves ensuring the appropriate risk responses are performed, tracking identified risks, identifying and analyzing new risk, and evaluating effectiveness of risk management throughout the entire project</a:t>
            </a:r>
          </a:p>
          <a:p>
            <a:pPr lvl="1"/>
            <a:r>
              <a:rPr lang="en-US" dirty="0"/>
              <a:t>Project risk management does not stop with the initial risk analysis</a:t>
            </a:r>
          </a:p>
          <a:p>
            <a:r>
              <a:rPr lang="en-US" dirty="0"/>
              <a:t>Carrying out individual risk management plans involves monitoring risks based on defined milestones and making decisions regarding risks and their response strategies</a:t>
            </a:r>
          </a:p>
          <a:p>
            <a:pPr lvl="1"/>
            <a:r>
              <a:rPr lang="en-US" dirty="0"/>
              <a:t>Project teams sometimes use workarounds—unplanned responses to risk events—when they do not have contingency plans in place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4003743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Risk Management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registers can be created in a simple Microsoft Word or Excel file or as part of a sophisticated database</a:t>
            </a:r>
          </a:p>
          <a:p>
            <a:pPr lvl="1"/>
            <a:r>
              <a:rPr lang="en-US" dirty="0"/>
              <a:t>More sophisticated risk management software, such as Monte Carlo simulation tools, help develop models and use simulations to analyze and respond to various risks</a:t>
            </a:r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6861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Agile/Adaptive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types of projects should share knowledge related to risks as quickly as possible and keep documents up to date</a:t>
            </a:r>
          </a:p>
          <a:p>
            <a:pPr lvl="1"/>
            <a:r>
              <a:rPr lang="en-US" dirty="0"/>
              <a:t>Risk is considered during each iteration for agile/adaptive projects, which does elevate its importance</a:t>
            </a:r>
          </a:p>
          <a:p>
            <a:pPr lvl="1"/>
            <a:r>
              <a:rPr lang="en-US" dirty="0"/>
              <a:t>Changing priorities can be addressed more easily by changing the product backlog for each iteration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0173812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Summary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28650" y="1825625"/>
            <a:ext cx="8134350" cy="4351338"/>
          </a:xfrm>
        </p:spPr>
        <p:txBody>
          <a:bodyPr>
            <a:noAutofit/>
          </a:bodyPr>
          <a:lstStyle/>
          <a:p>
            <a:r>
              <a:rPr lang="en-US" dirty="0"/>
              <a:t>Risk is an uncertainty that can have a negative or positive effect on meeting project objectives</a:t>
            </a:r>
          </a:p>
          <a:p>
            <a:pPr lvl="1"/>
            <a:r>
              <a:rPr lang="en-US" dirty="0"/>
              <a:t>Many organizations do a poor job of project risk management, if they do any at all</a:t>
            </a:r>
          </a:p>
          <a:p>
            <a:pPr lvl="1"/>
            <a:r>
              <a:rPr lang="en-US" dirty="0"/>
              <a:t>Successful organizations realize the value of good project risk management</a:t>
            </a:r>
          </a:p>
          <a:p>
            <a:r>
              <a:rPr lang="en-US" dirty="0"/>
              <a:t>Risk management is an investment</a:t>
            </a:r>
          </a:p>
          <a:p>
            <a:pPr lvl="1"/>
            <a:r>
              <a:rPr lang="en-US" dirty="0"/>
              <a:t>Costs are associated with identifying risks, analyzing those risks, and establishing plans to address them</a:t>
            </a:r>
          </a:p>
          <a:p>
            <a:r>
              <a:rPr lang="en-US" dirty="0"/>
              <a:t>Implementing risk responses involves putting the appropriate risk response plans into action</a:t>
            </a:r>
          </a:p>
          <a:p>
            <a:pPr lvl="1"/>
            <a:r>
              <a:rPr lang="en-US" dirty="0"/>
              <a:t>Monitoring risks involves monitoring implementation of risk response plans, tracking identified risks, identifying and analyzing new risks, and evaluating effectiveness of risk management throughout the entire project</a:t>
            </a:r>
          </a:p>
        </p:txBody>
      </p:sp>
      <p:sp>
        <p:nvSpPr>
          <p:cNvPr id="7066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Risk Management (2 of 7)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shows a need to improve project risk management</a:t>
            </a:r>
          </a:p>
          <a:p>
            <a:pPr lvl="1"/>
            <a:r>
              <a:rPr lang="en-US" dirty="0"/>
              <a:t>Study by Ibbs and Kwak shows risk management has the lowest maturity rating of all knowledge areas</a:t>
            </a:r>
          </a:p>
          <a:p>
            <a:pPr lvl="1"/>
            <a:r>
              <a:rPr lang="en-US" dirty="0"/>
              <a:t>A similar survey was completed with software development companies in Mauritius, South Africa, and risk management also had the lowest maturity</a:t>
            </a:r>
          </a:p>
          <a:p>
            <a:pPr lvl="1"/>
            <a:r>
              <a:rPr lang="en-US" dirty="0"/>
              <a:t>KLCI study shows the benefits of following good software risk management practices</a:t>
            </a:r>
          </a:p>
        </p:txBody>
      </p:sp>
      <p:sp>
        <p:nvSpPr>
          <p:cNvPr id="1638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Risk Management (3 of 7)</a:t>
            </a:r>
          </a:p>
        </p:txBody>
      </p:sp>
      <p:pic>
        <p:nvPicPr>
          <p:cNvPr id="2" name="Picture 1" descr="Image displays main benefits from software risk management practices cited by survey respondents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487" y="1371600"/>
            <a:ext cx="5167026" cy="4606611"/>
          </a:xfrm>
          <a:prstGeom prst="rect">
            <a:avLst/>
          </a:prstGeom>
        </p:spPr>
      </p:pic>
      <p:sp>
        <p:nvSpPr>
          <p:cNvPr id="1843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Risk Management (4 of 7)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dictionary definition of risk is “the possibility of loss or injury”</a:t>
            </a:r>
          </a:p>
          <a:p>
            <a:pPr lvl="1"/>
            <a:r>
              <a:rPr lang="en-US" dirty="0"/>
              <a:t>General definition of a project risk: an uncertainty that can have a negative or positive effect on meeting project objectives</a:t>
            </a:r>
          </a:p>
          <a:p>
            <a:pPr lvl="1"/>
            <a:r>
              <a:rPr lang="en-US" dirty="0"/>
              <a:t>Managing negative risks involves a number of possible actions that project managers can take to avoid, lessen, change, or accept the potential effects of risks on their projects</a:t>
            </a:r>
          </a:p>
          <a:p>
            <a:pPr lvl="1"/>
            <a:r>
              <a:rPr lang="en-US" dirty="0"/>
              <a:t>Positive risk management is like investing in opportunities</a:t>
            </a:r>
          </a:p>
        </p:txBody>
      </p:sp>
      <p:sp>
        <p:nvSpPr>
          <p:cNvPr id="1946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Risk Management (5 of 7)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utility is the amount of satisfaction or pleasure received from a potential payoff</a:t>
            </a:r>
          </a:p>
          <a:p>
            <a:pPr lvl="1"/>
            <a:r>
              <a:rPr lang="en-US" dirty="0"/>
              <a:t>Utility rises at a decreasing rate for people who are risk-averse</a:t>
            </a:r>
          </a:p>
          <a:p>
            <a:pPr lvl="1"/>
            <a:r>
              <a:rPr lang="en-US" dirty="0"/>
              <a:t>Those who are risk-seeking have a higher tolerance for risk and their satisfaction increases when more payoff is at stake</a:t>
            </a:r>
          </a:p>
          <a:p>
            <a:pPr lvl="1"/>
            <a:r>
              <a:rPr lang="en-US" dirty="0"/>
              <a:t>Risk-neutral approach achieves a balance between risk and payoff</a:t>
            </a: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Risk Management (7 of 7)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Project risk management processes</a:t>
            </a:r>
          </a:p>
          <a:p>
            <a:pPr lvl="1"/>
            <a:r>
              <a:rPr lang="en-US" dirty="0"/>
              <a:t>Planning risk management: deciding how to approach and plan the risk management activities for the project</a:t>
            </a:r>
          </a:p>
          <a:p>
            <a:pPr lvl="1"/>
            <a:r>
              <a:rPr lang="en-US" dirty="0"/>
              <a:t>Identifying risks: determining which risks are likely to affect a project and documenting the characteristics of each</a:t>
            </a:r>
          </a:p>
          <a:p>
            <a:pPr lvl="1"/>
            <a:r>
              <a:rPr lang="en-US" dirty="0"/>
              <a:t>Performing qualitative risk analysis: prioritizing risks based on their probability and impact of occurrence</a:t>
            </a:r>
          </a:p>
          <a:p>
            <a:pPr lvl="1"/>
            <a:r>
              <a:rPr lang="en-US" dirty="0"/>
              <a:t>Performing quantitative risk analysis: numerically estimating the effects of risks on project objectives</a:t>
            </a:r>
          </a:p>
          <a:p>
            <a:pPr lvl="1"/>
            <a:r>
              <a:rPr lang="en-US" dirty="0"/>
              <a:t>Planning risk responses: taking steps to enhance opportunities and reduce threats to meeting project objectives</a:t>
            </a:r>
          </a:p>
          <a:p>
            <a:pPr lvl="1"/>
            <a:r>
              <a:rPr lang="en-US" dirty="0"/>
              <a:t>Implementing risk responses: implementing the risk response plans</a:t>
            </a:r>
          </a:p>
          <a:p>
            <a:pPr lvl="1"/>
            <a:r>
              <a:rPr lang="en-US" dirty="0"/>
              <a:t>Monitoring risk: monitoring identified and residual risks, identifying new risks, carrying out risk response plans, and evaluating the effectiveness of risk strategies throughout the life of the project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458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nd_PPT_Template_SIMPLIFIED_SD">
  <a:themeElements>
    <a:clrScheme name="Cengage Colors">
      <a:dk1>
        <a:srgbClr val="004978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0808_Cengage PP Brand Update" id="{61CF522C-3938-544D-B6D2-01C3CB24134A}" vid="{85A4C21B-B5BA-1B4B-9AA0-C3802FB375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2A3490737CF47A3BC21B17FB734AC" ma:contentTypeVersion="2" ma:contentTypeDescription="Create a new document." ma:contentTypeScope="" ma:versionID="3332f689f1cab291d73add817b534ebe">
  <xsd:schema xmlns:xsd="http://www.w3.org/2001/XMLSchema" xmlns:xs="http://www.w3.org/2001/XMLSchema" xmlns:p="http://schemas.microsoft.com/office/2006/metadata/properties" xmlns:ns2="4fc70034-6082-49d3-8b8d-450ab2245214" targetNamespace="http://schemas.microsoft.com/office/2006/metadata/properties" ma:root="true" ma:fieldsID="616f7ee2f4508683c1716824fe2e7abd" ns2:_="">
    <xsd:import namespace="4fc70034-6082-49d3-8b8d-450ab22452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70034-6082-49d3-8b8d-450ab22452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93FF9EC-2A3C-43A4-8EE9-C550534C018C}"/>
</file>

<file path=customXml/itemProps2.xml><?xml version="1.0" encoding="utf-8"?>
<ds:datastoreItem xmlns:ds="http://schemas.openxmlformats.org/officeDocument/2006/customXml" ds:itemID="{3BE0128F-C32D-4684-A3C2-BC0E4DAEEC73}"/>
</file>

<file path=customXml/itemProps3.xml><?xml version="1.0" encoding="utf-8"?>
<ds:datastoreItem xmlns:ds="http://schemas.openxmlformats.org/officeDocument/2006/customXml" ds:itemID="{6DAD2114-5D9E-4F6A-9CF9-04F106F49F5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5474</Words>
  <Application>Microsoft Office PowerPoint</Application>
  <PresentationFormat>On-screen Show (4:3)</PresentationFormat>
  <Paragraphs>397</Paragraphs>
  <Slides>46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Open Sans</vt:lpstr>
      <vt:lpstr>Open Sans Regular</vt:lpstr>
      <vt:lpstr>Summer Font</vt:lpstr>
      <vt:lpstr>Times New Roman</vt:lpstr>
      <vt:lpstr>Brand_PPT_Template_SIMPLIFIED_SD</vt:lpstr>
      <vt:lpstr>Chapter 11: Project Risk Management</vt:lpstr>
      <vt:lpstr>Learning Objectives (1 of 2)</vt:lpstr>
      <vt:lpstr>Learning Objectives (2 of 2)</vt:lpstr>
      <vt:lpstr>The Importance of Project Risk Management (1 of 7)</vt:lpstr>
      <vt:lpstr>The Importance of Project Risk Management (2 of 7)</vt:lpstr>
      <vt:lpstr>The Importance of Project Risk Management (3 of 7)</vt:lpstr>
      <vt:lpstr>The Importance of Project Risk Management (4 of 7)</vt:lpstr>
      <vt:lpstr>The Importance of Project Risk Management (5 of 7)</vt:lpstr>
      <vt:lpstr>The Importance of Project Risk Management (7 of 7)</vt:lpstr>
      <vt:lpstr>Planning Risk Management (1 of 3)</vt:lpstr>
      <vt:lpstr>Planning Risk Management (2 of 3)</vt:lpstr>
      <vt:lpstr>Planning Risk Management (3 of 3)</vt:lpstr>
      <vt:lpstr>Common Sources of Risk on IT Projects (1 of 3)</vt:lpstr>
      <vt:lpstr>Common Sources of Risk on IT Projects (2 of 3)</vt:lpstr>
      <vt:lpstr>Common Sources of Risk on IT Projects (3 of 3)</vt:lpstr>
      <vt:lpstr>Identifying Risks (1 of 5)</vt:lpstr>
      <vt:lpstr>Identifying Risks (2 of 5)</vt:lpstr>
      <vt:lpstr>Identifying Risks (3 of 5)</vt:lpstr>
      <vt:lpstr>Identifying Risks (4 of 5)</vt:lpstr>
      <vt:lpstr>Identifying Risks (5 of 5)</vt:lpstr>
      <vt:lpstr>The Risk Register (1 of 4)</vt:lpstr>
      <vt:lpstr>The Risk Register (2 of 4)</vt:lpstr>
      <vt:lpstr>The Risk Register (3 of 4) </vt:lpstr>
      <vt:lpstr>The Risk Register (4 of 4)</vt:lpstr>
      <vt:lpstr>Performing Qualitative Risk Analysis</vt:lpstr>
      <vt:lpstr>Using Probability/Impact Matrixes to Calculate Risk Factors (1 of 3)</vt:lpstr>
      <vt:lpstr>Using Probability/Impact Matrixes to Calculate Risk Factors (2 of 3)</vt:lpstr>
      <vt:lpstr>Using Probability/Impact Matrixes to Calculate Risk Factors (3 of 3)</vt:lpstr>
      <vt:lpstr>Top Ten Risk Item Tracking (1 of 2)</vt:lpstr>
      <vt:lpstr>Top Ten Risk Item Tracking (2 of 2)</vt:lpstr>
      <vt:lpstr>Performing Quantitative Risk Analysis</vt:lpstr>
      <vt:lpstr>Decision Trees and Expected Monetary Value (EMV) (1 of 2)</vt:lpstr>
      <vt:lpstr>Decision Trees and Expected Monetary Value (EMV) (2 of 2)</vt:lpstr>
      <vt:lpstr>Simulation (1 of 3)</vt:lpstr>
      <vt:lpstr>Simulation (2 of 3)</vt:lpstr>
      <vt:lpstr>Simulation (3 of 3)</vt:lpstr>
      <vt:lpstr>Sensitivity Analysis (1 of 2)</vt:lpstr>
      <vt:lpstr>Sensitivity Analysis (2 of 2)</vt:lpstr>
      <vt:lpstr>Planning Risk Responses (1 of 3)</vt:lpstr>
      <vt:lpstr>Planning Risk Responses (2 of 3)</vt:lpstr>
      <vt:lpstr>Planning Risk Responses (3 of 3)</vt:lpstr>
      <vt:lpstr>Implementing Risk Responses</vt:lpstr>
      <vt:lpstr>Monitoring Risks</vt:lpstr>
      <vt:lpstr>Using Software to Assist in Project Risk Management</vt:lpstr>
      <vt:lpstr>Considerations for Agile/Adaptive Environments</vt:lpstr>
      <vt:lpstr>Chapter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2018-06-04T21:10:10Z</dcterms:created>
  <dcterms:modified xsi:type="dcterms:W3CDTF">2020-05-30T11:17:33Z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0x0101005042A3490737CF47A3BC21B17FB734AC</vt:lpwstr>
  </property>
</Properties>
</file>