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7" r:id="rId1"/>
  </p:sldMasterIdLst>
  <p:notesMasterIdLst>
    <p:notesMasterId r:id="rId28"/>
  </p:notesMasterIdLst>
  <p:handoutMasterIdLst>
    <p:handoutMasterId r:id="rId29"/>
  </p:handoutMasterIdLst>
  <p:sldIdLst>
    <p:sldId id="257" r:id="rId2"/>
    <p:sldId id="336" r:id="rId3"/>
    <p:sldId id="338" r:id="rId4"/>
    <p:sldId id="339" r:id="rId5"/>
    <p:sldId id="402" r:id="rId6"/>
    <p:sldId id="342" r:id="rId7"/>
    <p:sldId id="344" r:id="rId8"/>
    <p:sldId id="380" r:id="rId9"/>
    <p:sldId id="345" r:id="rId10"/>
    <p:sldId id="381" r:id="rId11"/>
    <p:sldId id="382" r:id="rId12"/>
    <p:sldId id="403" r:id="rId13"/>
    <p:sldId id="384" r:id="rId14"/>
    <p:sldId id="386" r:id="rId15"/>
    <p:sldId id="388" r:id="rId16"/>
    <p:sldId id="373" r:id="rId17"/>
    <p:sldId id="404" r:id="rId18"/>
    <p:sldId id="405" r:id="rId19"/>
    <p:sldId id="390" r:id="rId20"/>
    <p:sldId id="392" r:id="rId21"/>
    <p:sldId id="393" r:id="rId22"/>
    <p:sldId id="394" r:id="rId23"/>
    <p:sldId id="399" r:id="rId24"/>
    <p:sldId id="406" r:id="rId25"/>
    <p:sldId id="407" r:id="rId26"/>
    <p:sldId id="370" r:id="rId27"/>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82965" autoAdjust="0"/>
  </p:normalViewPr>
  <p:slideViewPr>
    <p:cSldViewPr>
      <p:cViewPr varScale="1">
        <p:scale>
          <a:sx n="94" d="100"/>
          <a:sy n="94" d="100"/>
        </p:scale>
        <p:origin x="209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627"/>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A25F6DE3-67C9-49C3-ADD0-D55F8518C166}" type="slidenum">
              <a:rPr lang="en-US"/>
              <a:pPr>
                <a:defRPr/>
              </a:pPr>
              <a:t>‹#›</a:t>
            </a:fld>
            <a:endParaRPr lang="en-US" dirty="0"/>
          </a:p>
        </p:txBody>
      </p:sp>
    </p:spTree>
    <p:extLst>
      <p:ext uri="{BB962C8B-B14F-4D97-AF65-F5344CB8AC3E}">
        <p14:creationId xmlns:p14="http://schemas.microsoft.com/office/powerpoint/2010/main" val="156283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endParaRPr lang="en-US" dirty="0"/>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a:latin typeface="Times New Roman" pitchFamily="18" charset="0"/>
              </a:defRPr>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atin typeface="Times New Roman" pitchFamily="18" charset="0"/>
              </a:defRPr>
            </a:lvl1pPr>
          </a:lstStyle>
          <a:p>
            <a:pPr>
              <a:defRPr/>
            </a:pPr>
            <a:fld id="{8A9DD711-E595-47B7-9D7A-2CA423E4AA9D}" type="slidenum">
              <a:rPr lang="en-US"/>
              <a:pPr>
                <a:defRPr/>
              </a:pPr>
              <a:t>‹#›</a:t>
            </a:fld>
            <a:endParaRPr lang="en-US" dirty="0"/>
          </a:p>
        </p:txBody>
      </p:sp>
    </p:spTree>
    <p:extLst>
      <p:ext uri="{BB962C8B-B14F-4D97-AF65-F5344CB8AC3E}">
        <p14:creationId xmlns:p14="http://schemas.microsoft.com/office/powerpoint/2010/main" val="10308796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endParaRPr lang="en-US" dirty="0"/>
          </a:p>
        </p:txBody>
      </p:sp>
      <p:sp>
        <p:nvSpPr>
          <p:cNvPr id="50180" name="Slide Number Placeholder 3"/>
          <p:cNvSpPr>
            <a:spLocks noGrp="1"/>
          </p:cNvSpPr>
          <p:nvPr>
            <p:ph type="sldNum" sz="quarter" idx="5"/>
          </p:nvPr>
        </p:nvSpPr>
        <p:spPr>
          <a:noFill/>
        </p:spPr>
        <p:txBody>
          <a:bodyPr/>
          <a:lstStyle/>
          <a:p>
            <a:fld id="{503AF232-1BEB-4A86-ACCA-EDD6AB8398EB}" type="slidenum">
              <a:rPr lang="en-US" smtClean="0"/>
              <a:pPr/>
              <a:t>1</a:t>
            </a:fld>
            <a:endParaRPr lang="en-US" dirty="0"/>
          </a:p>
        </p:txBody>
      </p:sp>
    </p:spTree>
    <p:extLst>
      <p:ext uri="{BB962C8B-B14F-4D97-AF65-F5344CB8AC3E}">
        <p14:creationId xmlns:p14="http://schemas.microsoft.com/office/powerpoint/2010/main" val="2664691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2</a:t>
            </a:fld>
            <a:endParaRPr lang="en-US" dirty="0"/>
          </a:p>
        </p:txBody>
      </p:sp>
    </p:spTree>
    <p:extLst>
      <p:ext uri="{BB962C8B-B14F-4D97-AF65-F5344CB8AC3E}">
        <p14:creationId xmlns:p14="http://schemas.microsoft.com/office/powerpoint/2010/main" val="1490954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6</a:t>
            </a:fld>
            <a:endParaRPr lang="en-US" dirty="0"/>
          </a:p>
        </p:txBody>
      </p:sp>
    </p:spTree>
    <p:extLst>
      <p:ext uri="{BB962C8B-B14F-4D97-AF65-F5344CB8AC3E}">
        <p14:creationId xmlns:p14="http://schemas.microsoft.com/office/powerpoint/2010/main" val="3376229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9DD711-E595-47B7-9D7A-2CA423E4AA9D}" type="slidenum">
              <a:rPr lang="en-US" smtClean="0"/>
              <a:pPr>
                <a:defRPr/>
              </a:pPr>
              <a:t>12</a:t>
            </a:fld>
            <a:endParaRPr lang="en-US" dirty="0"/>
          </a:p>
        </p:txBody>
      </p:sp>
    </p:spTree>
    <p:extLst>
      <p:ext uri="{BB962C8B-B14F-4D97-AF65-F5344CB8AC3E}">
        <p14:creationId xmlns:p14="http://schemas.microsoft.com/office/powerpoint/2010/main" val="32547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436200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Divider Option 1">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09" y="307397"/>
            <a:ext cx="1592580" cy="360426"/>
          </a:xfrm>
          <a:prstGeom prst="rect">
            <a:avLst/>
          </a:prstGeom>
        </p:spPr>
      </p:pic>
      <p:sp>
        <p:nvSpPr>
          <p:cNvPr id="3" name="Text Placeholder 2"/>
          <p:cNvSpPr>
            <a:spLocks noGrp="1"/>
          </p:cNvSpPr>
          <p:nvPr>
            <p:ph type="body" sz="quarter" idx="10" hasCustomPrompt="1"/>
          </p:nvPr>
        </p:nvSpPr>
        <p:spPr>
          <a:xfrm>
            <a:off x="3650456" y="4225703"/>
            <a:ext cx="1843088" cy="657225"/>
          </a:xfrm>
        </p:spPr>
        <p:txBody>
          <a:bodyPr>
            <a:normAutofit/>
          </a:bodyPr>
          <a:lstStyle>
            <a:lvl1pPr marL="0" indent="0" algn="ctr">
              <a:buNone/>
              <a:defRPr sz="1800" b="0" i="0">
                <a:solidFill>
                  <a:schemeClr val="bg1"/>
                </a:solidFill>
                <a:latin typeface="Open Sans" charset="0"/>
                <a:ea typeface="Open Sans" charset="0"/>
                <a:cs typeface="Open Sans" charset="0"/>
              </a:defRPr>
            </a:lvl1pPr>
          </a:lstStyle>
          <a:p>
            <a:pPr lvl="0"/>
            <a:r>
              <a:rPr lang="en-US" dirty="0"/>
              <a:t>Date Here</a:t>
            </a:r>
          </a:p>
        </p:txBody>
      </p:sp>
      <p:sp>
        <p:nvSpPr>
          <p:cNvPr id="6" name="Text Placeholder 5"/>
          <p:cNvSpPr>
            <a:spLocks noGrp="1"/>
          </p:cNvSpPr>
          <p:nvPr>
            <p:ph type="body" sz="quarter" idx="11" hasCustomPrompt="1"/>
          </p:nvPr>
        </p:nvSpPr>
        <p:spPr>
          <a:xfrm>
            <a:off x="955931" y="2275311"/>
            <a:ext cx="7232139" cy="1549400"/>
          </a:xfrm>
        </p:spPr>
        <p:txBody>
          <a:bodyPr anchor="b" anchorCtr="0">
            <a:normAutofit/>
          </a:bodyPr>
          <a:lstStyle>
            <a:lvl1pPr marL="0" indent="0" algn="ctr">
              <a:buNone/>
              <a:defRPr sz="3200" b="0" i="0">
                <a:solidFill>
                  <a:schemeClr val="bg1"/>
                </a:solidFill>
                <a:latin typeface="Open Sans" charset="0"/>
                <a:ea typeface="Open Sans" charset="0"/>
                <a:cs typeface="Open Sans" charset="0"/>
              </a:defRPr>
            </a:lvl1pPr>
            <a:lvl2pPr marL="342900" indent="0" algn="ctr">
              <a:buNone/>
              <a:defRPr>
                <a:latin typeface="Summer Font" charset="0"/>
                <a:ea typeface="Summer Font" charset="0"/>
                <a:cs typeface="Summer Font" charset="0"/>
              </a:defRPr>
            </a:lvl2pPr>
            <a:lvl3pPr marL="685800" indent="0" algn="ctr">
              <a:buNone/>
              <a:defRPr>
                <a:latin typeface="Summer Font" charset="0"/>
                <a:ea typeface="Summer Font" charset="0"/>
                <a:cs typeface="Summer Font" charset="0"/>
              </a:defRPr>
            </a:lvl3pPr>
            <a:lvl4pPr marL="1028700" indent="0" algn="ctr">
              <a:buNone/>
              <a:defRPr>
                <a:latin typeface="Summer Font" charset="0"/>
                <a:ea typeface="Summer Font" charset="0"/>
                <a:cs typeface="Summer Font" charset="0"/>
              </a:defRPr>
            </a:lvl4pPr>
          </a:lstStyle>
          <a:p>
            <a:pPr lvl="0"/>
            <a:r>
              <a:rPr lang="en-US" dirty="0"/>
              <a:t>Click Here To Edit Headline</a:t>
            </a:r>
          </a:p>
        </p:txBody>
      </p:sp>
      <p:sp>
        <p:nvSpPr>
          <p:cNvPr id="4" name="Text Placeholder 3"/>
          <p:cNvSpPr>
            <a:spLocks noGrp="1"/>
          </p:cNvSpPr>
          <p:nvPr>
            <p:ph type="body" sz="quarter" idx="12"/>
          </p:nvPr>
        </p:nvSpPr>
        <p:spPr>
          <a:xfrm>
            <a:off x="2151063" y="1277938"/>
            <a:ext cx="4914900" cy="16525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09081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ustom Layout">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a:t>Edit Master text styles</a:t>
            </a:r>
          </a:p>
        </p:txBody>
      </p:sp>
      <p:sp>
        <p:nvSpPr>
          <p:cNvPr id="12" name="Text Placeholder 11"/>
          <p:cNvSpPr>
            <a:spLocks noGrp="1"/>
          </p:cNvSpPr>
          <p:nvPr>
            <p:ph type="body" sz="quarter" idx="17"/>
          </p:nvPr>
        </p:nvSpPr>
        <p:spPr>
          <a:xfrm>
            <a:off x="557683" y="1638300"/>
            <a:ext cx="8033657" cy="4394200"/>
          </a:xfrm>
        </p:spPr>
        <p:txBody>
          <a:bodyPr>
            <a:normAutofit/>
          </a:bodyPr>
          <a:lstStyle>
            <a:lvl1pPr marL="0" indent="0">
              <a:buNone/>
              <a:defRPr sz="1600"/>
            </a:lvl1pPr>
            <a:lvl2pPr>
              <a:defRPr sz="1600"/>
            </a:lvl2pPr>
            <a:lvl3pPr marL="857250" indent="-171450">
              <a:buFontTx/>
              <a:buChar cha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7"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89135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Custom Layout">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2" name="TextBox 1"/>
          <p:cNvSpPr txBox="1"/>
          <p:nvPr/>
        </p:nvSpPr>
        <p:spPr>
          <a:xfrm>
            <a:off x="-872836" y="2348346"/>
            <a:ext cx="748145" cy="405246"/>
          </a:xfrm>
          <a:prstGeom prst="rect">
            <a:avLst/>
          </a:prstGeom>
          <a:noFill/>
          <a:effectLst>
            <a:outerShdw dist="12700" dir="5400000" algn="t" rotWithShape="0">
              <a:schemeClr val="tx1"/>
            </a:outerShdw>
          </a:effectLst>
        </p:spPr>
        <p:txBody>
          <a:bodyPr wrap="square" lIns="0" tIns="0" rIns="0" rtlCol="0" anchor="b">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497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12065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4" name="Text Placeholder 3"/>
          <p:cNvSpPr>
            <a:spLocks noGrp="1"/>
          </p:cNvSpPr>
          <p:nvPr>
            <p:ph type="body" sz="quarter" idx="18"/>
          </p:nvPr>
        </p:nvSpPr>
        <p:spPr>
          <a:xfrm>
            <a:off x="4777988"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
          </p:nvPr>
        </p:nvSpPr>
        <p:spPr>
          <a:xfrm>
            <a:off x="557682"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2" name="Content Placeholder 2"/>
          <p:cNvSpPr>
            <a:spLocks noGrp="1"/>
          </p:cNvSpPr>
          <p:nvPr>
            <p:ph idx="20"/>
          </p:nvPr>
        </p:nvSpPr>
        <p:spPr>
          <a:xfrm>
            <a:off x="4777988"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1307085571"/>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B0FAAE45-A79E-4541-9F85-6F09D633C756}"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4" name="Text Placeholder 3"/>
          <p:cNvSpPr>
            <a:spLocks noGrp="1"/>
          </p:cNvSpPr>
          <p:nvPr>
            <p:ph type="body" sz="quarter" idx="15"/>
          </p:nvPr>
        </p:nvSpPr>
        <p:spPr>
          <a:xfrm>
            <a:off x="557682"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5"/>
          <p:cNvSpPr>
            <a:spLocks noGrp="1"/>
          </p:cNvSpPr>
          <p:nvPr>
            <p:ph type="body" sz="quarter" idx="13" hasCustomPrompt="1"/>
          </p:nvPr>
        </p:nvSpPr>
        <p:spPr>
          <a:xfrm>
            <a:off x="555172"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6" name="Text Placeholder 3"/>
          <p:cNvSpPr>
            <a:spLocks noGrp="1"/>
          </p:cNvSpPr>
          <p:nvPr>
            <p:ph type="body" sz="quarter" idx="18"/>
          </p:nvPr>
        </p:nvSpPr>
        <p:spPr>
          <a:xfrm>
            <a:off x="3334349"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0"/>
          </p:nvPr>
        </p:nvSpPr>
        <p:spPr>
          <a:xfrm>
            <a:off x="6116038"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
          </p:nvPr>
        </p:nvSpPr>
        <p:spPr>
          <a:xfrm>
            <a:off x="557682"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9" name="Content Placeholder 2"/>
          <p:cNvSpPr>
            <a:spLocks noGrp="1"/>
          </p:cNvSpPr>
          <p:nvPr>
            <p:ph idx="22"/>
          </p:nvPr>
        </p:nvSpPr>
        <p:spPr>
          <a:xfrm>
            <a:off x="3334349"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23" name="Content Placeholder 2"/>
          <p:cNvSpPr>
            <a:spLocks noGrp="1"/>
          </p:cNvSpPr>
          <p:nvPr>
            <p:ph idx="23"/>
          </p:nvPr>
        </p:nvSpPr>
        <p:spPr>
          <a:xfrm>
            <a:off x="6109465"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389287723"/>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Custom Layout">
    <p:spTree>
      <p:nvGrpSpPr>
        <p:cNvPr id="1" name=""/>
        <p:cNvGrpSpPr/>
        <p:nvPr/>
      </p:nvGrpSpPr>
      <p:grpSpPr>
        <a:xfrm>
          <a:off x="0" y="0"/>
          <a:ext cx="0" cy="0"/>
          <a:chOff x="0" y="0"/>
          <a:chExt cx="0" cy="0"/>
        </a:xfrm>
      </p:grpSpPr>
      <p:sp>
        <p:nvSpPr>
          <p:cNvPr id="18" name="Slide Number Placeholder 3"/>
          <p:cNvSpPr>
            <a:spLocks noGrp="1"/>
          </p:cNvSpPr>
          <p:nvPr>
            <p:ph type="sldNum" sz="quarter" idx="12"/>
          </p:nvPr>
        </p:nvSpPr>
        <p:spPr>
          <a:xfrm>
            <a:off x="6803231" y="6327776"/>
            <a:ext cx="20574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F11DC2A-2F4E-4F79-A3F5-88DB509F96F8}"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180592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8A5D6-B081-4DEA-AFA6-7CE8497C3BF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900ECD3-241C-498C-AE8A-C369AAB146E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D44DE4E-2EA8-4FEC-8923-3AF317539A51}"/>
              </a:ext>
            </a:extLst>
          </p:cNvPr>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
        <p:nvSpPr>
          <p:cNvPr id="5" name="Footer Placeholder 4">
            <a:extLst>
              <a:ext uri="{FF2B5EF4-FFF2-40B4-BE49-F238E27FC236}">
                <a16:creationId xmlns:a16="http://schemas.microsoft.com/office/drawing/2014/main" id="{EE7D84E6-27AD-4EEA-A335-664FA1B1ED9E}"/>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6" name="Slide Number Placeholder 5">
            <a:extLst>
              <a:ext uri="{FF2B5EF4-FFF2-40B4-BE49-F238E27FC236}">
                <a16:creationId xmlns:a16="http://schemas.microsoft.com/office/drawing/2014/main" id="{EF036050-30CC-48E6-8A82-5CEB2AD3F03D}"/>
              </a:ext>
            </a:extLst>
          </p:cNvPr>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86E95EF-C699-41F4-A9B7-78276692A070}" type="slidenum">
              <a:rPr kumimoji="0" lang="en-US" sz="2200" b="0" i="0" u="none" strike="noStrike" kern="1200" cap="none" spc="0" normalizeH="0" baseline="0" noProof="0" smtClean="0">
                <a:ln>
                  <a:noFill/>
                </a:ln>
                <a:solidFill>
                  <a:srgbClr val="004978"/>
                </a:solidFill>
                <a:effectLst/>
                <a:uLnTx/>
                <a:uFillTx/>
                <a:latin typeface="Times New Roman"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en-US" sz="2200" b="0" i="0" u="none" strike="noStrike" kern="1200" cap="none" spc="0" normalizeH="0" baseline="0" noProof="0" dirty="0">
              <a:ln>
                <a:noFill/>
              </a:ln>
              <a:solidFill>
                <a:srgbClr val="004978"/>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2821356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4268F-3C1B-46C6-8416-CC17C6037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95AC9-BFC6-4E47-89AB-74CA8BB509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44497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3"/>
          </p:nvPr>
        </p:nvSpPr>
        <p:spPr>
          <a:xfrm>
            <a:off x="628650" y="6156519"/>
            <a:ext cx="7886700" cy="365125"/>
          </a:xfrm>
        </p:spPr>
        <p:txBody>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956405258"/>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Lst>
  <p:hf sldNum="0" hdr="0" dt="0"/>
  <p:txStyles>
    <p:titleStyle>
      <a:lvl1pPr algn="l" defTabSz="685800" rtl="0" eaLnBrk="1" latinLnBrk="0" hangingPunct="1">
        <a:lnSpc>
          <a:spcPct val="90000"/>
        </a:lnSpc>
        <a:spcBef>
          <a:spcPct val="0"/>
        </a:spcBef>
        <a:buNone/>
        <a:defRPr sz="2600" b="0" i="0" kern="1200">
          <a:solidFill>
            <a:schemeClr val="tx1"/>
          </a:solidFill>
          <a:latin typeface="Open Sans" charset="0"/>
          <a:ea typeface="Open Sans" charset="0"/>
          <a:cs typeface="Open Sans" charset="0"/>
        </a:defRPr>
      </a:lvl1pPr>
    </p:titleStyle>
    <p:body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Open Sans Regular" charset="0"/>
          <a:ea typeface="+mn-ea"/>
          <a:cs typeface="+mn-cs"/>
        </a:defRPr>
      </a:lvl1pPr>
      <a:lvl2pPr marL="514350" indent="-171450" algn="l" defTabSz="685800" rtl="0" eaLnBrk="1" latinLnBrk="0" hangingPunct="1">
        <a:lnSpc>
          <a:spcPct val="90000"/>
        </a:lnSpc>
        <a:spcBef>
          <a:spcPts val="375"/>
        </a:spcBef>
        <a:buFont typeface="Arial"/>
        <a:buChar char="•"/>
        <a:defRPr sz="1800" b="0" i="0" kern="1200">
          <a:solidFill>
            <a:schemeClr val="tx1"/>
          </a:solidFill>
          <a:latin typeface="Open Sans Regular" charset="0"/>
          <a:ea typeface="+mn-ea"/>
          <a:cs typeface="+mn-cs"/>
        </a:defRPr>
      </a:lvl2pPr>
      <a:lvl3pPr marL="857250" indent="-171450" algn="l" defTabSz="685800" rtl="0" eaLnBrk="1" latinLnBrk="0" hangingPunct="1">
        <a:lnSpc>
          <a:spcPct val="90000"/>
        </a:lnSpc>
        <a:spcBef>
          <a:spcPts val="375"/>
        </a:spcBef>
        <a:buFont typeface="Arial"/>
        <a:buChar char="•"/>
        <a:defRPr sz="1500" b="0" i="0" kern="1200">
          <a:solidFill>
            <a:schemeClr val="tx1"/>
          </a:solidFill>
          <a:latin typeface="Open Sans Regular" charset="0"/>
          <a:ea typeface="+mn-ea"/>
          <a:cs typeface="+mn-cs"/>
        </a:defRPr>
      </a:lvl3pPr>
      <a:lvl4pPr marL="12001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4pPr>
      <a:lvl5pPr marL="15430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dirty="0"/>
              <a:t>Chapter 13:</a:t>
            </a:r>
            <a:br>
              <a:rPr lang="en-US" dirty="0"/>
            </a:br>
            <a:r>
              <a:rPr lang="en-US" dirty="0"/>
              <a:t>Project Stakeholder Management</a:t>
            </a:r>
          </a:p>
        </p:txBody>
      </p:sp>
      <p:sp>
        <p:nvSpPr>
          <p:cNvPr id="5" name="Rectangle 4">
            <a:extLst>
              <a:ext uri="{FF2B5EF4-FFF2-40B4-BE49-F238E27FC236}">
                <a16:creationId xmlns:a16="http://schemas.microsoft.com/office/drawing/2014/main" id="{AA573EBC-070B-492F-B65E-69C138AC3826}"/>
              </a:ext>
            </a:extLst>
          </p:cNvPr>
          <p:cNvSpPr/>
          <p:nvPr/>
        </p:nvSpPr>
        <p:spPr>
          <a:xfrm>
            <a:off x="381000" y="6096000"/>
            <a:ext cx="8686800" cy="646331"/>
          </a:xfrm>
          <a:prstGeom prst="rect">
            <a:avLst/>
          </a:prstGeom>
        </p:spPr>
        <p:txBody>
          <a:bodyPr wrap="square">
            <a:spAutoFit/>
          </a:bodyPr>
          <a:lstStyle/>
          <a:p>
            <a:pPr>
              <a:defRPr/>
            </a:pPr>
            <a:r>
              <a:rPr lang="en-US" sz="1800" i="1" dirty="0"/>
              <a:t>Note: The slides are adopted from: Kathy Schwalbe. Information Technology Project Management, Course Technology, 9</a:t>
            </a:r>
            <a:r>
              <a:rPr lang="en-US" sz="1800" i="1" baseline="30000" dirty="0"/>
              <a:t>th</a:t>
            </a:r>
            <a:r>
              <a:rPr lang="en-US" sz="1800" i="1" dirty="0"/>
              <a:t>  Edition, 2018</a:t>
            </a:r>
            <a:r>
              <a:rPr lang="en-US" sz="1600" i="1" dirty="0"/>
              <a:t> [with modifications]</a:t>
            </a:r>
            <a:endParaRPr lang="en-US" sz="1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Identifying Stakeholders (4 of 7)</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34824906"/>
              </p:ext>
            </p:extLst>
          </p:nvPr>
        </p:nvGraphicFramePr>
        <p:xfrm>
          <a:off x="606527" y="1447800"/>
          <a:ext cx="7753351" cy="3833495"/>
        </p:xfrm>
        <a:graphic>
          <a:graphicData uri="http://schemas.openxmlformats.org/drawingml/2006/table">
            <a:tbl>
              <a:tblPr firstRow="1" bandRow="1">
                <a:tableStyleId>{5C22544A-7EE6-4342-B048-85BDC9FD1C3A}</a:tableStyleId>
              </a:tblPr>
              <a:tblGrid>
                <a:gridCol w="1211566">
                  <a:extLst>
                    <a:ext uri="{9D8B030D-6E8A-4147-A177-3AD203B41FA5}">
                      <a16:colId xmlns:a16="http://schemas.microsoft.com/office/drawing/2014/main" val="3272625933"/>
                    </a:ext>
                  </a:extLst>
                </a:gridCol>
                <a:gridCol w="1763548">
                  <a:extLst>
                    <a:ext uri="{9D8B030D-6E8A-4147-A177-3AD203B41FA5}">
                      <a16:colId xmlns:a16="http://schemas.microsoft.com/office/drawing/2014/main" val="75040092"/>
                    </a:ext>
                  </a:extLst>
                </a:gridCol>
                <a:gridCol w="1258519">
                  <a:extLst>
                    <a:ext uri="{9D8B030D-6E8A-4147-A177-3AD203B41FA5}">
                      <a16:colId xmlns:a16="http://schemas.microsoft.com/office/drawing/2014/main" val="15523381"/>
                    </a:ext>
                  </a:extLst>
                </a:gridCol>
                <a:gridCol w="1601359">
                  <a:extLst>
                    <a:ext uri="{9D8B030D-6E8A-4147-A177-3AD203B41FA5}">
                      <a16:colId xmlns:a16="http://schemas.microsoft.com/office/drawing/2014/main" val="2410445324"/>
                    </a:ext>
                  </a:extLst>
                </a:gridCol>
                <a:gridCol w="1918359">
                  <a:extLst>
                    <a:ext uri="{9D8B030D-6E8A-4147-A177-3AD203B41FA5}">
                      <a16:colId xmlns:a16="http://schemas.microsoft.com/office/drawing/2014/main" val="2096761606"/>
                    </a:ext>
                  </a:extLst>
                </a:gridCol>
              </a:tblGrid>
              <a:tr h="370840">
                <a:tc>
                  <a:txBody>
                    <a:bodyPr/>
                    <a:lstStyle/>
                    <a:p>
                      <a:r>
                        <a:rPr lang="en-US" dirty="0"/>
                        <a:t>Name</a:t>
                      </a:r>
                    </a:p>
                  </a:txBody>
                  <a:tcPr/>
                </a:tc>
                <a:tc>
                  <a:txBody>
                    <a:bodyPr/>
                    <a:lstStyle/>
                    <a:p>
                      <a:r>
                        <a:rPr lang="en-US" dirty="0"/>
                        <a:t>Position</a:t>
                      </a:r>
                    </a:p>
                  </a:txBody>
                  <a:tcPr/>
                </a:tc>
                <a:tc>
                  <a:txBody>
                    <a:bodyPr/>
                    <a:lstStyle/>
                    <a:p>
                      <a:r>
                        <a:rPr lang="en-US" dirty="0"/>
                        <a:t>Internal/</a:t>
                      </a:r>
                    </a:p>
                    <a:p>
                      <a:r>
                        <a:rPr lang="en-US" dirty="0"/>
                        <a:t>External</a:t>
                      </a:r>
                    </a:p>
                  </a:txBody>
                  <a:tcPr/>
                </a:tc>
                <a:tc>
                  <a:txBody>
                    <a:bodyPr/>
                    <a:lstStyle/>
                    <a:p>
                      <a:r>
                        <a:rPr lang="en-US" dirty="0"/>
                        <a:t>Project Role</a:t>
                      </a:r>
                    </a:p>
                  </a:txBody>
                  <a:tcPr/>
                </a:tc>
                <a:tc>
                  <a:txBody>
                    <a:bodyPr/>
                    <a:lstStyle/>
                    <a:p>
                      <a:r>
                        <a:rPr lang="en-US" dirty="0"/>
                        <a:t>Contact Information</a:t>
                      </a:r>
                    </a:p>
                  </a:txBody>
                  <a:tcPr/>
                </a:tc>
                <a:extLst>
                  <a:ext uri="{0D108BD9-81ED-4DB2-BD59-A6C34878D82A}">
                    <a16:rowId xmlns:a16="http://schemas.microsoft.com/office/drawing/2014/main" val="3613133369"/>
                  </a:ext>
                </a:extLst>
              </a:tr>
              <a:tr h="338455">
                <a:tc>
                  <a:txBody>
                    <a:bodyPr/>
                    <a:lstStyle/>
                    <a:p>
                      <a:r>
                        <a:rPr lang="en-US" dirty="0"/>
                        <a:t>Stephen</a:t>
                      </a:r>
                    </a:p>
                  </a:txBody>
                  <a:tcPr/>
                </a:tc>
                <a:tc>
                  <a:txBody>
                    <a:bodyPr/>
                    <a:lstStyle/>
                    <a:p>
                      <a:r>
                        <a:rPr lang="en-US" dirty="0"/>
                        <a:t>VP of Operations</a:t>
                      </a:r>
                    </a:p>
                  </a:txBody>
                  <a:tcPr/>
                </a:tc>
                <a:tc>
                  <a:txBody>
                    <a:bodyPr/>
                    <a:lstStyle/>
                    <a:p>
                      <a:r>
                        <a:rPr lang="en-US" dirty="0"/>
                        <a:t>Internal</a:t>
                      </a:r>
                    </a:p>
                  </a:txBody>
                  <a:tcPr/>
                </a:tc>
                <a:tc>
                  <a:txBody>
                    <a:bodyPr/>
                    <a:lstStyle/>
                    <a:p>
                      <a:r>
                        <a:rPr lang="en-US" dirty="0"/>
                        <a:t>Project sponsor</a:t>
                      </a:r>
                    </a:p>
                  </a:txBody>
                  <a:tcPr/>
                </a:tc>
                <a:tc>
                  <a:txBody>
                    <a:bodyPr/>
                    <a:lstStyle/>
                    <a:p>
                      <a:r>
                        <a:rPr lang="en-US" dirty="0"/>
                        <a:t>stephen@globaloil.com</a:t>
                      </a:r>
                    </a:p>
                  </a:txBody>
                  <a:tcPr/>
                </a:tc>
                <a:extLst>
                  <a:ext uri="{0D108BD9-81ED-4DB2-BD59-A6C34878D82A}">
                    <a16:rowId xmlns:a16="http://schemas.microsoft.com/office/drawing/2014/main" val="2438004811"/>
                  </a:ext>
                </a:extLst>
              </a:tr>
              <a:tr h="370840">
                <a:tc>
                  <a:txBody>
                    <a:bodyPr/>
                    <a:lstStyle/>
                    <a:p>
                      <a:r>
                        <a:rPr lang="en-US" dirty="0"/>
                        <a:t>Betsy</a:t>
                      </a:r>
                    </a:p>
                  </a:txBody>
                  <a:tcPr/>
                </a:tc>
                <a:tc>
                  <a:txBody>
                    <a:bodyPr/>
                    <a:lstStyle/>
                    <a:p>
                      <a:r>
                        <a:rPr lang="en-US" dirty="0"/>
                        <a:t>CFO</a:t>
                      </a:r>
                    </a:p>
                  </a:txBody>
                  <a:tcPr/>
                </a:tc>
                <a:tc>
                  <a:txBody>
                    <a:bodyPr/>
                    <a:lstStyle/>
                    <a:p>
                      <a:r>
                        <a:rPr lang="en-US" dirty="0"/>
                        <a:t>Internal</a:t>
                      </a:r>
                    </a:p>
                  </a:txBody>
                  <a:tcPr/>
                </a:tc>
                <a:tc>
                  <a:txBody>
                    <a:bodyPr/>
                    <a:lstStyle/>
                    <a:p>
                      <a:r>
                        <a:rPr lang="en-US" dirty="0"/>
                        <a:t>Senior manager,</a:t>
                      </a:r>
                    </a:p>
                    <a:p>
                      <a:r>
                        <a:rPr lang="en-US" dirty="0"/>
                        <a:t>approves funds</a:t>
                      </a:r>
                    </a:p>
                  </a:txBody>
                  <a:tcPr/>
                </a:tc>
                <a:tc>
                  <a:txBody>
                    <a:bodyPr/>
                    <a:lstStyle/>
                    <a:p>
                      <a:r>
                        <a:rPr lang="en-US" dirty="0"/>
                        <a:t>betsy@globaloil.com</a:t>
                      </a:r>
                    </a:p>
                    <a:p>
                      <a:endParaRPr lang="en-US" dirty="0"/>
                    </a:p>
                  </a:txBody>
                  <a:tcPr/>
                </a:tc>
                <a:extLst>
                  <a:ext uri="{0D108BD9-81ED-4DB2-BD59-A6C34878D82A}">
                    <a16:rowId xmlns:a16="http://schemas.microsoft.com/office/drawing/2014/main" val="1305957085"/>
                  </a:ext>
                </a:extLst>
              </a:tr>
              <a:tr h="370840">
                <a:tc>
                  <a:txBody>
                    <a:bodyPr/>
                    <a:lstStyle/>
                    <a:p>
                      <a:r>
                        <a:rPr lang="en-US" dirty="0"/>
                        <a:t>Chien</a:t>
                      </a:r>
                    </a:p>
                  </a:txBody>
                  <a:tcPr/>
                </a:tc>
                <a:tc>
                  <a:txBody>
                    <a:bodyPr/>
                    <a:lstStyle/>
                    <a:p>
                      <a:r>
                        <a:rPr lang="en-US" dirty="0"/>
                        <a:t>CIO</a:t>
                      </a:r>
                    </a:p>
                  </a:txBody>
                  <a:tcPr/>
                </a:tc>
                <a:tc>
                  <a:txBody>
                    <a:bodyPr/>
                    <a:lstStyle/>
                    <a:p>
                      <a:r>
                        <a:rPr lang="en-US" dirty="0"/>
                        <a:t>Internal</a:t>
                      </a:r>
                    </a:p>
                  </a:txBody>
                  <a:tcPr/>
                </a:tc>
                <a:tc>
                  <a:txBody>
                    <a:bodyPr/>
                    <a:lstStyle/>
                    <a:p>
                      <a:r>
                        <a:rPr lang="en-US" dirty="0"/>
                        <a:t>Senior manager,</a:t>
                      </a:r>
                    </a:p>
                    <a:p>
                      <a:r>
                        <a:rPr lang="en-US" dirty="0"/>
                        <a:t>PM’s boss</a:t>
                      </a:r>
                    </a:p>
                  </a:txBody>
                  <a:tcPr/>
                </a:tc>
                <a:tc>
                  <a:txBody>
                    <a:bodyPr/>
                    <a:lstStyle/>
                    <a:p>
                      <a:r>
                        <a:rPr lang="en-US" dirty="0"/>
                        <a:t>chien@globaloil.com</a:t>
                      </a:r>
                    </a:p>
                    <a:p>
                      <a:endParaRPr lang="en-US" dirty="0"/>
                    </a:p>
                  </a:txBody>
                  <a:tcPr/>
                </a:tc>
                <a:extLst>
                  <a:ext uri="{0D108BD9-81ED-4DB2-BD59-A6C34878D82A}">
                    <a16:rowId xmlns:a16="http://schemas.microsoft.com/office/drawing/2014/main" val="1254065537"/>
                  </a:ext>
                </a:extLst>
              </a:tr>
              <a:tr h="370840">
                <a:tc>
                  <a:txBody>
                    <a:bodyPr/>
                    <a:lstStyle/>
                    <a:p>
                      <a:r>
                        <a:rPr lang="en-US" dirty="0"/>
                        <a:t>Ryan</a:t>
                      </a:r>
                    </a:p>
                  </a:txBody>
                  <a:tcPr/>
                </a:tc>
                <a:tc>
                  <a:txBody>
                    <a:bodyPr/>
                    <a:lstStyle/>
                    <a:p>
                      <a:r>
                        <a:rPr lang="en-US" dirty="0"/>
                        <a:t>IT analyst</a:t>
                      </a:r>
                    </a:p>
                  </a:txBody>
                  <a:tcPr/>
                </a:tc>
                <a:tc>
                  <a:txBody>
                    <a:bodyPr/>
                    <a:lstStyle/>
                    <a:p>
                      <a:r>
                        <a:rPr lang="en-US" dirty="0"/>
                        <a:t>Internal</a:t>
                      </a:r>
                    </a:p>
                  </a:txBody>
                  <a:tcPr/>
                </a:tc>
                <a:tc>
                  <a:txBody>
                    <a:bodyPr/>
                    <a:lstStyle/>
                    <a:p>
                      <a:r>
                        <a:rPr lang="en-US" dirty="0"/>
                        <a:t>Team member</a:t>
                      </a:r>
                    </a:p>
                  </a:txBody>
                  <a:tcPr/>
                </a:tc>
                <a:tc>
                  <a:txBody>
                    <a:bodyPr/>
                    <a:lstStyle/>
                    <a:p>
                      <a:r>
                        <a:rPr lang="en-US" dirty="0"/>
                        <a:t>ryan@globaloil.com</a:t>
                      </a:r>
                    </a:p>
                  </a:txBody>
                  <a:tcPr/>
                </a:tc>
                <a:extLst>
                  <a:ext uri="{0D108BD9-81ED-4DB2-BD59-A6C34878D82A}">
                    <a16:rowId xmlns:a16="http://schemas.microsoft.com/office/drawing/2014/main" val="1255304695"/>
                  </a:ext>
                </a:extLst>
              </a:tr>
              <a:tr h="370840">
                <a:tc>
                  <a:txBody>
                    <a:bodyPr/>
                    <a:lstStyle/>
                    <a:p>
                      <a:r>
                        <a:rPr lang="en-US" dirty="0"/>
                        <a:t>Lori</a:t>
                      </a:r>
                    </a:p>
                  </a:txBody>
                  <a:tcPr/>
                </a:tc>
                <a:tc>
                  <a:txBody>
                    <a:bodyPr/>
                    <a:lstStyle/>
                    <a:p>
                      <a:r>
                        <a:rPr lang="en-US" dirty="0"/>
                        <a:t>Director, Accounting</a:t>
                      </a:r>
                    </a:p>
                  </a:txBody>
                  <a:tcPr/>
                </a:tc>
                <a:tc>
                  <a:txBody>
                    <a:bodyPr/>
                    <a:lstStyle/>
                    <a:p>
                      <a:r>
                        <a:rPr lang="en-US" dirty="0"/>
                        <a:t>Internal</a:t>
                      </a:r>
                    </a:p>
                  </a:txBody>
                  <a:tcPr/>
                </a:tc>
                <a:tc>
                  <a:txBody>
                    <a:bodyPr/>
                    <a:lstStyle/>
                    <a:p>
                      <a:r>
                        <a:rPr lang="en-US" dirty="0"/>
                        <a:t>Senior manager</a:t>
                      </a:r>
                    </a:p>
                  </a:txBody>
                  <a:tcPr/>
                </a:tc>
                <a:tc>
                  <a:txBody>
                    <a:bodyPr/>
                    <a:lstStyle/>
                    <a:p>
                      <a:r>
                        <a:rPr lang="en-US" dirty="0"/>
                        <a:t>lori@globaloil.com</a:t>
                      </a:r>
                    </a:p>
                  </a:txBody>
                  <a:tcPr/>
                </a:tc>
                <a:extLst>
                  <a:ext uri="{0D108BD9-81ED-4DB2-BD59-A6C34878D82A}">
                    <a16:rowId xmlns:a16="http://schemas.microsoft.com/office/drawing/2014/main" val="1567961646"/>
                  </a:ext>
                </a:extLst>
              </a:tr>
              <a:tr h="370840">
                <a:tc>
                  <a:txBody>
                    <a:bodyPr/>
                    <a:lstStyle/>
                    <a:p>
                      <a:r>
                        <a:rPr lang="en-US" dirty="0"/>
                        <a:t>Sanjay</a:t>
                      </a:r>
                    </a:p>
                  </a:txBody>
                  <a:tcPr/>
                </a:tc>
                <a:tc>
                  <a:txBody>
                    <a:bodyPr/>
                    <a:lstStyle/>
                    <a:p>
                      <a:r>
                        <a:rPr lang="en-US" dirty="0"/>
                        <a:t>Director, Refineries</a:t>
                      </a:r>
                    </a:p>
                  </a:txBody>
                  <a:tcPr/>
                </a:tc>
                <a:tc>
                  <a:txBody>
                    <a:bodyPr/>
                    <a:lstStyle/>
                    <a:p>
                      <a:r>
                        <a:rPr lang="en-US" dirty="0"/>
                        <a:t>Internal</a:t>
                      </a:r>
                    </a:p>
                  </a:txBody>
                  <a:tcPr/>
                </a:tc>
                <a:tc>
                  <a:txBody>
                    <a:bodyPr/>
                    <a:lstStyle/>
                    <a:p>
                      <a:r>
                        <a:rPr lang="en-US" dirty="0"/>
                        <a:t>Senior manager</a:t>
                      </a:r>
                    </a:p>
                    <a:p>
                      <a:r>
                        <a:rPr lang="en-US" dirty="0"/>
                        <a:t>of largest refinery</a:t>
                      </a:r>
                    </a:p>
                  </a:txBody>
                  <a:tcPr/>
                </a:tc>
                <a:tc>
                  <a:txBody>
                    <a:bodyPr/>
                    <a:lstStyle/>
                    <a:p>
                      <a:r>
                        <a:rPr lang="en-US" dirty="0"/>
                        <a:t>sanjay@globaloil.com</a:t>
                      </a:r>
                    </a:p>
                  </a:txBody>
                  <a:tcPr/>
                </a:tc>
                <a:extLst>
                  <a:ext uri="{0D108BD9-81ED-4DB2-BD59-A6C34878D82A}">
                    <a16:rowId xmlns:a16="http://schemas.microsoft.com/office/drawing/2014/main" val="3547799143"/>
                  </a:ext>
                </a:extLst>
              </a:tr>
              <a:tr h="370840">
                <a:tc>
                  <a:txBody>
                    <a:bodyPr/>
                    <a:lstStyle/>
                    <a:p>
                      <a:r>
                        <a:rPr lang="en-US" dirty="0"/>
                        <a:t>Debra</a:t>
                      </a:r>
                    </a:p>
                  </a:txBody>
                  <a:tcPr/>
                </a:tc>
                <a:tc>
                  <a:txBody>
                    <a:bodyPr/>
                    <a:lstStyle/>
                    <a:p>
                      <a:r>
                        <a:rPr lang="en-US" dirty="0"/>
                        <a:t>Consultant</a:t>
                      </a:r>
                    </a:p>
                  </a:txBody>
                  <a:tcPr/>
                </a:tc>
                <a:tc>
                  <a:txBody>
                    <a:bodyPr/>
                    <a:lstStyle/>
                    <a:p>
                      <a:r>
                        <a:rPr lang="en-US" dirty="0"/>
                        <a:t>External</a:t>
                      </a:r>
                    </a:p>
                  </a:txBody>
                  <a:tcPr/>
                </a:tc>
                <a:tc>
                  <a:txBody>
                    <a:bodyPr/>
                    <a:lstStyle/>
                    <a:p>
                      <a:r>
                        <a:rPr lang="en-US" dirty="0"/>
                        <a:t>Project manager</a:t>
                      </a:r>
                    </a:p>
                  </a:txBody>
                  <a:tcPr/>
                </a:tc>
                <a:tc>
                  <a:txBody>
                    <a:bodyPr/>
                    <a:lstStyle/>
                    <a:p>
                      <a:r>
                        <a:rPr lang="en-US" dirty="0"/>
                        <a:t>debra@gmail.com</a:t>
                      </a:r>
                    </a:p>
                  </a:txBody>
                  <a:tcPr/>
                </a:tc>
                <a:extLst>
                  <a:ext uri="{0D108BD9-81ED-4DB2-BD59-A6C34878D82A}">
                    <a16:rowId xmlns:a16="http://schemas.microsoft.com/office/drawing/2014/main" val="1999957374"/>
                  </a:ext>
                </a:extLst>
              </a:tr>
              <a:tr h="370840">
                <a:tc>
                  <a:txBody>
                    <a:bodyPr/>
                    <a:lstStyle/>
                    <a:p>
                      <a:r>
                        <a:rPr lang="en-US" dirty="0"/>
                        <a:t>Suppliers</a:t>
                      </a:r>
                    </a:p>
                  </a:txBody>
                  <a:tcPr/>
                </a:tc>
                <a:tc>
                  <a:txBody>
                    <a:bodyPr/>
                    <a:lstStyle/>
                    <a:p>
                      <a:r>
                        <a:rPr lang="en-US" dirty="0"/>
                        <a:t>Suppliers</a:t>
                      </a:r>
                    </a:p>
                  </a:txBody>
                  <a:tcPr/>
                </a:tc>
                <a:tc>
                  <a:txBody>
                    <a:bodyPr/>
                    <a:lstStyle/>
                    <a:p>
                      <a:r>
                        <a:rPr lang="en-US" dirty="0"/>
                        <a:t>External</a:t>
                      </a:r>
                    </a:p>
                  </a:txBody>
                  <a:tcPr/>
                </a:tc>
                <a:tc>
                  <a:txBody>
                    <a:bodyPr/>
                    <a:lstStyle/>
                    <a:p>
                      <a:r>
                        <a:rPr lang="en-US" dirty="0"/>
                        <a:t>Supply software</a:t>
                      </a:r>
                    </a:p>
                  </a:txBody>
                  <a:tcPr/>
                </a:tc>
                <a:tc>
                  <a:txBody>
                    <a:bodyPr/>
                    <a:lstStyle/>
                    <a:p>
                      <a:r>
                        <a:rPr lang="en-US" dirty="0"/>
                        <a:t>suppliers@gmail.com</a:t>
                      </a:r>
                    </a:p>
                  </a:txBody>
                  <a:tcPr/>
                </a:tc>
                <a:extLst>
                  <a:ext uri="{0D108BD9-81ED-4DB2-BD59-A6C34878D82A}">
                    <a16:rowId xmlns:a16="http://schemas.microsoft.com/office/drawing/2014/main" val="57480125"/>
                  </a:ext>
                </a:extLst>
              </a:tr>
            </a:tbl>
          </a:graphicData>
        </a:graphic>
      </p:graphicFrame>
      <p:sp>
        <p:nvSpPr>
          <p:cNvPr id="7" name="Rectangle 6"/>
          <p:cNvSpPr/>
          <p:nvPr/>
        </p:nvSpPr>
        <p:spPr>
          <a:xfrm>
            <a:off x="606527" y="5288019"/>
            <a:ext cx="7347770" cy="430887"/>
          </a:xfrm>
          <a:prstGeom prst="rect">
            <a:avLst/>
          </a:prstGeom>
        </p:spPr>
        <p:txBody>
          <a:bodyPr wrap="square">
            <a:spAutoFit/>
          </a:bodyPr>
          <a:lstStyle/>
          <a:p>
            <a:r>
              <a:rPr lang="nb-NO" dirty="0">
                <a:latin typeface="Open Sans"/>
              </a:rPr>
              <a:t>Table 13-1 Sample stakeholder register</a:t>
            </a:r>
            <a:endParaRPr lang="en-US" dirty="0">
              <a:latin typeface="Open Sans"/>
            </a:endParaRP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740483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Identifying Stakeholders (5 of 7)</a:t>
            </a:r>
          </a:p>
        </p:txBody>
      </p:sp>
      <p:sp>
        <p:nvSpPr>
          <p:cNvPr id="2" name="Content Placeholder 1"/>
          <p:cNvSpPr>
            <a:spLocks noGrp="1"/>
          </p:cNvSpPr>
          <p:nvPr>
            <p:ph idx="1"/>
          </p:nvPr>
        </p:nvSpPr>
        <p:spPr/>
        <p:txBody>
          <a:bodyPr/>
          <a:lstStyle/>
          <a:p>
            <a:r>
              <a:rPr lang="en-US" dirty="0"/>
              <a:t>After identifying key project stakeholders, you can use different classification models to determine an approach for managing stakeholder relationships</a:t>
            </a:r>
          </a:p>
          <a:p>
            <a:pPr lvl="1"/>
            <a:r>
              <a:rPr lang="en-US" dirty="0"/>
              <a:t>A power/interest grid can be used to group stakeholders based on their level of authority (power) and their level of concern (interest) for project outcomes</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612537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Identifying Stakeholders (6 of 7)</a:t>
            </a:r>
          </a:p>
        </p:txBody>
      </p:sp>
      <p:pic>
        <p:nvPicPr>
          <p:cNvPr id="2" name="Picture 1" descr="Image displays a power/interest grid grouping stakeholders based on their level of authority (power) and level of concern (interest) for project outcomes.&#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0907" y="1371600"/>
            <a:ext cx="4402185" cy="4521267"/>
          </a:xfrm>
          <a:prstGeom prst="rect">
            <a:avLst/>
          </a:prstGeom>
        </p:spPr>
      </p:pic>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4642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Identifying Stakeholders (7 of 7)</a:t>
            </a:r>
          </a:p>
        </p:txBody>
      </p:sp>
      <p:sp>
        <p:nvSpPr>
          <p:cNvPr id="2" name="Content Placeholder 1"/>
          <p:cNvSpPr>
            <a:spLocks noGrp="1"/>
          </p:cNvSpPr>
          <p:nvPr>
            <p:ph idx="1"/>
          </p:nvPr>
        </p:nvSpPr>
        <p:spPr/>
        <p:txBody>
          <a:bodyPr/>
          <a:lstStyle/>
          <a:p>
            <a:r>
              <a:rPr lang="en-US" dirty="0"/>
              <a:t>Stakeholder engagement levels</a:t>
            </a:r>
          </a:p>
          <a:p>
            <a:pPr lvl="1"/>
            <a:r>
              <a:rPr lang="en-US" dirty="0"/>
              <a:t>Unaware: unaware of the project and its potential impacts on them</a:t>
            </a:r>
          </a:p>
          <a:p>
            <a:pPr lvl="1"/>
            <a:r>
              <a:rPr lang="en-US" dirty="0"/>
              <a:t>Resistant: aware of the project yet resistant to change</a:t>
            </a:r>
          </a:p>
          <a:p>
            <a:pPr lvl="1"/>
            <a:r>
              <a:rPr lang="en-US" dirty="0"/>
              <a:t>Neutral: aware of the project yet neither supportive nor resistant</a:t>
            </a:r>
          </a:p>
          <a:p>
            <a:pPr lvl="1"/>
            <a:r>
              <a:rPr lang="en-US" dirty="0"/>
              <a:t>Supportive: aware of the project and supportive of change</a:t>
            </a:r>
          </a:p>
          <a:p>
            <a:pPr lvl="1"/>
            <a:r>
              <a:rPr lang="en-US" dirty="0">
                <a:latin typeface="Open Sans"/>
              </a:rPr>
              <a:t>Leading: aware of the project and its potential impacts and actively engaged in helping it succeed</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722485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Planning Stakeholder Management (1 of 2)</a:t>
            </a:r>
          </a:p>
        </p:txBody>
      </p:sp>
      <p:sp>
        <p:nvSpPr>
          <p:cNvPr id="2" name="Content Placeholder 1"/>
          <p:cNvSpPr>
            <a:spLocks noGrp="1"/>
          </p:cNvSpPr>
          <p:nvPr>
            <p:ph idx="1"/>
          </p:nvPr>
        </p:nvSpPr>
        <p:spPr/>
        <p:txBody>
          <a:bodyPr/>
          <a:lstStyle/>
          <a:p>
            <a:r>
              <a:rPr lang="en-US" dirty="0"/>
              <a:t>After identifying and analyzing stakeholders, project teams should develop a plan for management them</a:t>
            </a:r>
          </a:p>
          <a:p>
            <a:pPr lvl="1"/>
            <a:r>
              <a:rPr lang="en-US" dirty="0"/>
              <a:t>May be formal or informal, based on the needs of the project</a:t>
            </a:r>
          </a:p>
          <a:p>
            <a:r>
              <a:rPr lang="en-US" dirty="0"/>
              <a:t>The stakeholder management plan can include:</a:t>
            </a:r>
          </a:p>
          <a:p>
            <a:pPr lvl="1"/>
            <a:r>
              <a:rPr lang="en-US" dirty="0"/>
              <a:t>Current and desired engagement levels</a:t>
            </a:r>
          </a:p>
          <a:p>
            <a:pPr lvl="1"/>
            <a:r>
              <a:rPr lang="en-US" dirty="0"/>
              <a:t>Interrelationships between stakeholders</a:t>
            </a:r>
          </a:p>
          <a:p>
            <a:pPr lvl="1"/>
            <a:r>
              <a:rPr lang="en-US" dirty="0"/>
              <a:t>Communication requirements</a:t>
            </a:r>
          </a:p>
          <a:p>
            <a:pPr lvl="1"/>
            <a:r>
              <a:rPr lang="en-US" dirty="0"/>
              <a:t>Potential management strategies for each stakeholders</a:t>
            </a:r>
          </a:p>
          <a:p>
            <a:pPr lvl="1"/>
            <a:r>
              <a:rPr lang="en-US" dirty="0"/>
              <a:t>Methods for updating the stakeholder management plan</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766946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Planning Stakeholder Management (2 of 2)</a:t>
            </a:r>
          </a:p>
        </p:txBody>
      </p:sp>
      <p:sp>
        <p:nvSpPr>
          <p:cNvPr id="2" name="Content Placeholder 1"/>
          <p:cNvSpPr>
            <a:spLocks noGrp="1"/>
          </p:cNvSpPr>
          <p:nvPr>
            <p:ph idx="1"/>
          </p:nvPr>
        </p:nvSpPr>
        <p:spPr/>
        <p:txBody>
          <a:bodyPr/>
          <a:lstStyle/>
          <a:p>
            <a:r>
              <a:rPr lang="en-US" dirty="0"/>
              <a:t>Because a stakeholder management plan often includes sensitive information, it should not be part of the official project documents, which are normally available for all stakeholders to review</a:t>
            </a:r>
          </a:p>
          <a:p>
            <a:pPr lvl="1"/>
            <a:r>
              <a:rPr lang="en-US" dirty="0"/>
              <a:t>In many cases, only project managers and a few other team members should prepare the stakeholder management plan</a:t>
            </a:r>
          </a:p>
          <a:p>
            <a:pPr lvl="1"/>
            <a:r>
              <a:rPr lang="en-US" dirty="0"/>
              <a:t>Parts of the stakeholder management plan are not written down, and if they are, distribution is strictly limited</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005987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a:t>Managing Stakeholder Engagement (1 of 4)</a:t>
            </a:r>
          </a:p>
        </p:txBody>
      </p:sp>
      <p:sp>
        <p:nvSpPr>
          <p:cNvPr id="27651" name="Content Placeholder 2"/>
          <p:cNvSpPr>
            <a:spLocks noGrp="1"/>
          </p:cNvSpPr>
          <p:nvPr>
            <p:ph idx="1"/>
          </p:nvPr>
        </p:nvSpPr>
        <p:spPr/>
        <p:txBody>
          <a:bodyPr/>
          <a:lstStyle/>
          <a:p>
            <a:r>
              <a:rPr lang="en-US" dirty="0"/>
              <a:t>Project success is often measured in terms of customer/sponsor satisfaction</a:t>
            </a:r>
          </a:p>
          <a:p>
            <a:pPr lvl="1"/>
            <a:r>
              <a:rPr lang="en-US" dirty="0"/>
              <a:t>Project sponsors often rank scope, time, and cost goals in order of importance and provide guidelines on how to balance the triple constraint</a:t>
            </a:r>
          </a:p>
          <a:p>
            <a:pPr lvl="2"/>
            <a:r>
              <a:rPr lang="en-US" dirty="0"/>
              <a:t>This ranking can be shown in an expectations management matrix to help clarify expectations</a:t>
            </a:r>
          </a:p>
          <a:p>
            <a:endParaRPr lang="en-US" dirty="0"/>
          </a:p>
        </p:txBody>
      </p:sp>
      <p:sp>
        <p:nvSpPr>
          <p:cNvPr id="27652"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a:t>Managing Stakeholder Engagement (2 of 4)</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66196945"/>
              </p:ext>
            </p:extLst>
          </p:nvPr>
        </p:nvGraphicFramePr>
        <p:xfrm>
          <a:off x="533400" y="1027907"/>
          <a:ext cx="8229600" cy="4366260"/>
        </p:xfrm>
        <a:graphic>
          <a:graphicData uri="http://schemas.openxmlformats.org/drawingml/2006/table">
            <a:tbl>
              <a:tblPr firstRow="1" bandRow="1">
                <a:tableStyleId>{5C22544A-7EE6-4342-B048-85BDC9FD1C3A}</a:tableStyleId>
              </a:tblPr>
              <a:tblGrid>
                <a:gridCol w="1266323">
                  <a:extLst>
                    <a:ext uri="{9D8B030D-6E8A-4147-A177-3AD203B41FA5}">
                      <a16:colId xmlns:a16="http://schemas.microsoft.com/office/drawing/2014/main" val="2409366978"/>
                    </a:ext>
                  </a:extLst>
                </a:gridCol>
                <a:gridCol w="1244643">
                  <a:extLst>
                    <a:ext uri="{9D8B030D-6E8A-4147-A177-3AD203B41FA5}">
                      <a16:colId xmlns:a16="http://schemas.microsoft.com/office/drawing/2014/main" val="839823446"/>
                    </a:ext>
                  </a:extLst>
                </a:gridCol>
                <a:gridCol w="2899234">
                  <a:extLst>
                    <a:ext uri="{9D8B030D-6E8A-4147-A177-3AD203B41FA5}">
                      <a16:colId xmlns:a16="http://schemas.microsoft.com/office/drawing/2014/main" val="36746876"/>
                    </a:ext>
                  </a:extLst>
                </a:gridCol>
                <a:gridCol w="2819400">
                  <a:extLst>
                    <a:ext uri="{9D8B030D-6E8A-4147-A177-3AD203B41FA5}">
                      <a16:colId xmlns:a16="http://schemas.microsoft.com/office/drawing/2014/main" val="2480803844"/>
                    </a:ext>
                  </a:extLst>
                </a:gridCol>
              </a:tblGrid>
              <a:tr h="370840">
                <a:tc>
                  <a:txBody>
                    <a:bodyPr/>
                    <a:lstStyle/>
                    <a:p>
                      <a:r>
                        <a:rPr lang="en-US" dirty="0"/>
                        <a:t>Measure of</a:t>
                      </a:r>
                    </a:p>
                    <a:p>
                      <a:r>
                        <a:rPr lang="en-US" dirty="0"/>
                        <a:t>Success</a:t>
                      </a:r>
                    </a:p>
                  </a:txBody>
                  <a:tcPr/>
                </a:tc>
                <a:tc>
                  <a:txBody>
                    <a:bodyPr/>
                    <a:lstStyle/>
                    <a:p>
                      <a:r>
                        <a:rPr lang="en-US" dirty="0"/>
                        <a:t>Priority</a:t>
                      </a:r>
                    </a:p>
                  </a:txBody>
                  <a:tcPr/>
                </a:tc>
                <a:tc>
                  <a:txBody>
                    <a:bodyPr/>
                    <a:lstStyle/>
                    <a:p>
                      <a:r>
                        <a:rPr lang="en-US" dirty="0"/>
                        <a:t>Expectations</a:t>
                      </a:r>
                    </a:p>
                  </a:txBody>
                  <a:tcPr/>
                </a:tc>
                <a:tc>
                  <a:txBody>
                    <a:bodyPr/>
                    <a:lstStyle/>
                    <a:p>
                      <a:r>
                        <a:rPr lang="en-US" dirty="0"/>
                        <a:t>Guidelines</a:t>
                      </a:r>
                    </a:p>
                  </a:txBody>
                  <a:tcPr/>
                </a:tc>
                <a:extLst>
                  <a:ext uri="{0D108BD9-81ED-4DB2-BD59-A6C34878D82A}">
                    <a16:rowId xmlns:a16="http://schemas.microsoft.com/office/drawing/2014/main" val="2530571446"/>
                  </a:ext>
                </a:extLst>
              </a:tr>
              <a:tr h="370840">
                <a:tc>
                  <a:txBody>
                    <a:bodyPr/>
                    <a:lstStyle/>
                    <a:p>
                      <a:r>
                        <a:rPr lang="en-US" dirty="0"/>
                        <a:t>Scope</a:t>
                      </a:r>
                    </a:p>
                  </a:txBody>
                  <a:tcPr/>
                </a:tc>
                <a:tc>
                  <a:txBody>
                    <a:bodyPr/>
                    <a:lstStyle/>
                    <a:p>
                      <a:r>
                        <a:rPr lang="en-US" dirty="0"/>
                        <a:t>1</a:t>
                      </a:r>
                    </a:p>
                  </a:txBody>
                  <a:tcPr/>
                </a:tc>
                <a:tc>
                  <a:txBody>
                    <a:bodyPr/>
                    <a:lstStyle/>
                    <a:p>
                      <a:r>
                        <a:rPr lang="en-US" dirty="0"/>
                        <a:t>The scope statement</a:t>
                      </a:r>
                      <a:r>
                        <a:rPr lang="en-US" baseline="0" dirty="0"/>
                        <a:t> </a:t>
                      </a:r>
                      <a:r>
                        <a:rPr lang="en-US" dirty="0"/>
                        <a:t>clearly defines mandatory</a:t>
                      </a:r>
                      <a:r>
                        <a:rPr lang="en-US" baseline="0" dirty="0"/>
                        <a:t> </a:t>
                      </a:r>
                      <a:r>
                        <a:rPr lang="en-US" dirty="0"/>
                        <a:t>requirements and optional</a:t>
                      </a:r>
                    </a:p>
                    <a:p>
                      <a:r>
                        <a:rPr lang="en-US" dirty="0"/>
                        <a:t>requirements.</a:t>
                      </a:r>
                    </a:p>
                  </a:txBody>
                  <a:tcPr/>
                </a:tc>
                <a:tc>
                  <a:txBody>
                    <a:bodyPr/>
                    <a:lstStyle/>
                    <a:p>
                      <a:r>
                        <a:rPr lang="en-US" dirty="0"/>
                        <a:t>Focus on meeting mandatory</a:t>
                      </a:r>
                    </a:p>
                    <a:p>
                      <a:r>
                        <a:rPr lang="en-US" dirty="0"/>
                        <a:t>requirements before considering</a:t>
                      </a:r>
                    </a:p>
                    <a:p>
                      <a:r>
                        <a:rPr lang="en-US" dirty="0"/>
                        <a:t>optional ones. In this case,</a:t>
                      </a:r>
                      <a:r>
                        <a:rPr lang="en-US" baseline="0" dirty="0"/>
                        <a:t> </a:t>
                      </a:r>
                      <a:r>
                        <a:rPr lang="en-US" dirty="0"/>
                        <a:t>following corporate IT standards</a:t>
                      </a:r>
                      <a:r>
                        <a:rPr lang="en-US" baseline="0" dirty="0"/>
                        <a:t> </a:t>
                      </a:r>
                      <a:r>
                        <a:rPr lang="en-US" dirty="0"/>
                        <a:t>is optional.</a:t>
                      </a:r>
                    </a:p>
                  </a:txBody>
                  <a:tcPr/>
                </a:tc>
                <a:extLst>
                  <a:ext uri="{0D108BD9-81ED-4DB2-BD59-A6C34878D82A}">
                    <a16:rowId xmlns:a16="http://schemas.microsoft.com/office/drawing/2014/main" val="1499903828"/>
                  </a:ext>
                </a:extLst>
              </a:tr>
              <a:tr h="370840">
                <a:tc>
                  <a:txBody>
                    <a:bodyPr/>
                    <a:lstStyle/>
                    <a:p>
                      <a:r>
                        <a:rPr lang="en-US" dirty="0"/>
                        <a:t>Time</a:t>
                      </a:r>
                    </a:p>
                  </a:txBody>
                  <a:tcPr/>
                </a:tc>
                <a:tc>
                  <a:txBody>
                    <a:bodyPr/>
                    <a:lstStyle/>
                    <a:p>
                      <a:r>
                        <a:rPr lang="en-US" dirty="0"/>
                        <a:t>1</a:t>
                      </a:r>
                    </a:p>
                  </a:txBody>
                  <a:tcPr/>
                </a:tc>
                <a:tc>
                  <a:txBody>
                    <a:bodyPr/>
                    <a:lstStyle/>
                    <a:p>
                      <a:r>
                        <a:rPr lang="en-US" dirty="0"/>
                        <a:t>There is little give in the</a:t>
                      </a:r>
                      <a:r>
                        <a:rPr lang="en-US" baseline="0" dirty="0"/>
                        <a:t> </a:t>
                      </a:r>
                      <a:r>
                        <a:rPr lang="en-US" dirty="0"/>
                        <a:t>project completion date.</a:t>
                      </a:r>
                      <a:r>
                        <a:rPr lang="en-US" baseline="0" dirty="0"/>
                        <a:t> </a:t>
                      </a:r>
                      <a:r>
                        <a:rPr lang="en-US" dirty="0"/>
                        <a:t>The schedule is very</a:t>
                      </a:r>
                    </a:p>
                    <a:p>
                      <a:r>
                        <a:rPr lang="en-US" dirty="0"/>
                        <a:t>realistic.</a:t>
                      </a:r>
                    </a:p>
                  </a:txBody>
                  <a:tcPr/>
                </a:tc>
                <a:tc>
                  <a:txBody>
                    <a:bodyPr/>
                    <a:lstStyle/>
                    <a:p>
                      <a:r>
                        <a:rPr lang="en-US" dirty="0"/>
                        <a:t>The project sponsor must be</a:t>
                      </a:r>
                      <a:r>
                        <a:rPr lang="en-US" baseline="0" dirty="0"/>
                        <a:t> </a:t>
                      </a:r>
                      <a:r>
                        <a:rPr lang="en-US" dirty="0"/>
                        <a:t>alerted if any issues might</a:t>
                      </a:r>
                      <a:r>
                        <a:rPr lang="en-US" baseline="0" dirty="0"/>
                        <a:t> </a:t>
                      </a:r>
                      <a:r>
                        <a:rPr lang="en-US" dirty="0"/>
                        <a:t>affect meeting schedule goals.</a:t>
                      </a:r>
                    </a:p>
                  </a:txBody>
                  <a:tcPr/>
                </a:tc>
                <a:extLst>
                  <a:ext uri="{0D108BD9-81ED-4DB2-BD59-A6C34878D82A}">
                    <a16:rowId xmlns:a16="http://schemas.microsoft.com/office/drawing/2014/main" val="3430982461"/>
                  </a:ext>
                </a:extLst>
              </a:tr>
              <a:tr h="370840">
                <a:tc>
                  <a:txBody>
                    <a:bodyPr/>
                    <a:lstStyle/>
                    <a:p>
                      <a:r>
                        <a:rPr lang="en-US" dirty="0"/>
                        <a:t>Cost</a:t>
                      </a:r>
                    </a:p>
                  </a:txBody>
                  <a:tcPr/>
                </a:tc>
                <a:tc>
                  <a:txBody>
                    <a:bodyPr/>
                    <a:lstStyle/>
                    <a:p>
                      <a:r>
                        <a:rPr lang="en-US" dirty="0"/>
                        <a:t>3</a:t>
                      </a:r>
                    </a:p>
                  </a:txBody>
                  <a:tcPr/>
                </a:tc>
                <a:tc>
                  <a:txBody>
                    <a:bodyPr/>
                    <a:lstStyle/>
                    <a:p>
                      <a:r>
                        <a:rPr lang="en-US" dirty="0"/>
                        <a:t>This project is crucial to</a:t>
                      </a:r>
                      <a:r>
                        <a:rPr lang="en-US" baseline="0" dirty="0"/>
                        <a:t> </a:t>
                      </a:r>
                      <a:r>
                        <a:rPr lang="en-US" dirty="0"/>
                        <a:t>the organization. If you can</a:t>
                      </a:r>
                      <a:r>
                        <a:rPr lang="en-US" baseline="0" dirty="0"/>
                        <a:t> </a:t>
                      </a:r>
                      <a:r>
                        <a:rPr lang="en-US" dirty="0"/>
                        <a:t>clearly justify the need for</a:t>
                      </a:r>
                      <a:r>
                        <a:rPr lang="en-US" baseline="0" dirty="0"/>
                        <a:t> </a:t>
                      </a:r>
                      <a:r>
                        <a:rPr lang="en-US" dirty="0"/>
                        <a:t>more funds, they can be</a:t>
                      </a:r>
                    </a:p>
                    <a:p>
                      <a:r>
                        <a:rPr lang="en-US" dirty="0"/>
                        <a:t>made available.</a:t>
                      </a:r>
                    </a:p>
                  </a:txBody>
                  <a:tcPr/>
                </a:tc>
                <a:tc>
                  <a:txBody>
                    <a:bodyPr/>
                    <a:lstStyle/>
                    <a:p>
                      <a:r>
                        <a:rPr lang="en-US" dirty="0"/>
                        <a:t>There are strict rules for project</a:t>
                      </a:r>
                    </a:p>
                    <a:p>
                      <a:r>
                        <a:rPr lang="en-US" dirty="0"/>
                        <a:t>expenditures and escalation</a:t>
                      </a:r>
                      <a:r>
                        <a:rPr lang="en-US" baseline="0" dirty="0"/>
                        <a:t> </a:t>
                      </a:r>
                      <a:r>
                        <a:rPr lang="en-US" dirty="0"/>
                        <a:t>procedures. Cost is very</a:t>
                      </a:r>
                      <a:r>
                        <a:rPr lang="en-US" baseline="0" dirty="0"/>
                        <a:t> </a:t>
                      </a:r>
                      <a:r>
                        <a:rPr lang="en-US" dirty="0"/>
                        <a:t>important, but it takes a back</a:t>
                      </a:r>
                      <a:r>
                        <a:rPr lang="en-US" baseline="0" dirty="0"/>
                        <a:t> </a:t>
                      </a:r>
                      <a:r>
                        <a:rPr lang="en-US" dirty="0"/>
                        <a:t>seat to meeting schedule and</a:t>
                      </a:r>
                      <a:r>
                        <a:rPr lang="en-US" baseline="0" dirty="0"/>
                        <a:t> </a:t>
                      </a:r>
                      <a:r>
                        <a:rPr lang="en-US" dirty="0"/>
                        <a:t>then scope goals.</a:t>
                      </a:r>
                    </a:p>
                  </a:txBody>
                  <a:tcPr/>
                </a:tc>
                <a:extLst>
                  <a:ext uri="{0D108BD9-81ED-4DB2-BD59-A6C34878D82A}">
                    <a16:rowId xmlns:a16="http://schemas.microsoft.com/office/drawing/2014/main" val="2712232484"/>
                  </a:ext>
                </a:extLst>
              </a:tr>
              <a:tr h="370840">
                <a:tc>
                  <a:txBody>
                    <a:bodyPr/>
                    <a:lstStyle/>
                    <a:p>
                      <a:r>
                        <a:rPr lang="en-US" dirty="0"/>
                        <a:t>Technology/</a:t>
                      </a:r>
                    </a:p>
                    <a:p>
                      <a:r>
                        <a:rPr lang="en-US" dirty="0"/>
                        <a:t>standards</a:t>
                      </a:r>
                    </a:p>
                  </a:txBody>
                  <a:tcPr/>
                </a:tc>
                <a:tc>
                  <a:txBody>
                    <a:bodyPr/>
                    <a:lstStyle/>
                    <a:p>
                      <a:r>
                        <a:rPr lang="en-US" dirty="0"/>
                        <a:t>2</a:t>
                      </a:r>
                    </a:p>
                  </a:txBody>
                  <a:tcPr/>
                </a:tc>
                <a:tc>
                  <a:txBody>
                    <a:bodyPr/>
                    <a:lstStyle/>
                    <a:p>
                      <a:r>
                        <a:rPr lang="en-US" dirty="0"/>
                        <a:t>There are several potential</a:t>
                      </a:r>
                      <a:r>
                        <a:rPr lang="en-US" baseline="0" dirty="0"/>
                        <a:t> </a:t>
                      </a:r>
                      <a:r>
                        <a:rPr lang="en-US" dirty="0"/>
                        <a:t>solutions available, but</a:t>
                      </a:r>
                      <a:r>
                        <a:rPr lang="en-US" baseline="0" dirty="0"/>
                        <a:t> </a:t>
                      </a:r>
                      <a:r>
                        <a:rPr lang="en-US" dirty="0"/>
                        <a:t>only one that meets all</a:t>
                      </a:r>
                    </a:p>
                    <a:p>
                      <a:r>
                        <a:rPr lang="en-US" dirty="0"/>
                        <a:t>of the sponsor’s technical</a:t>
                      </a:r>
                      <a:r>
                        <a:rPr lang="en-US" baseline="0" dirty="0"/>
                        <a:t> </a:t>
                      </a:r>
                      <a:r>
                        <a:rPr lang="en-US" dirty="0"/>
                        <a:t>requirements, especially for</a:t>
                      </a:r>
                      <a:r>
                        <a:rPr lang="en-US" baseline="0" dirty="0"/>
                        <a:t> </a:t>
                      </a:r>
                      <a:r>
                        <a:rPr lang="en-US" dirty="0"/>
                        <a:t>accounting.</a:t>
                      </a:r>
                    </a:p>
                  </a:txBody>
                  <a:tcPr/>
                </a:tc>
                <a:tc>
                  <a:txBody>
                    <a:bodyPr/>
                    <a:lstStyle/>
                    <a:p>
                      <a:r>
                        <a:rPr lang="en-US" dirty="0"/>
                        <a:t>While corporate IT standards</a:t>
                      </a:r>
                      <a:r>
                        <a:rPr lang="en-US" baseline="0" dirty="0"/>
                        <a:t> </a:t>
                      </a:r>
                      <a:r>
                        <a:rPr lang="en-US" dirty="0"/>
                        <a:t>are important, an exception</a:t>
                      </a:r>
                      <a:r>
                        <a:rPr lang="en-US" baseline="0" dirty="0"/>
                        <a:t> </a:t>
                      </a:r>
                      <a:r>
                        <a:rPr lang="en-US" dirty="0"/>
                        <a:t>makes sense in this case.</a:t>
                      </a:r>
                    </a:p>
                  </a:txBody>
                  <a:tcPr/>
                </a:tc>
                <a:extLst>
                  <a:ext uri="{0D108BD9-81ED-4DB2-BD59-A6C34878D82A}">
                    <a16:rowId xmlns:a16="http://schemas.microsoft.com/office/drawing/2014/main" val="2289308810"/>
                  </a:ext>
                </a:extLst>
              </a:tr>
            </a:tbl>
          </a:graphicData>
        </a:graphic>
      </p:graphicFrame>
      <p:sp>
        <p:nvSpPr>
          <p:cNvPr id="3" name="Rectangle 2"/>
          <p:cNvSpPr/>
          <p:nvPr/>
        </p:nvSpPr>
        <p:spPr>
          <a:xfrm>
            <a:off x="533400" y="5394167"/>
            <a:ext cx="6096000" cy="430887"/>
          </a:xfrm>
          <a:prstGeom prst="rect">
            <a:avLst/>
          </a:prstGeom>
        </p:spPr>
        <p:txBody>
          <a:bodyPr wrap="square">
            <a:spAutoFit/>
          </a:bodyPr>
          <a:lstStyle/>
          <a:p>
            <a:r>
              <a:rPr lang="fr-FR" dirty="0">
                <a:latin typeface="Open Sans"/>
              </a:rPr>
              <a:t>Table 13-3 Expectations management matrix</a:t>
            </a:r>
            <a:endParaRPr lang="en-US" dirty="0">
              <a:latin typeface="Open Sans"/>
            </a:endParaRPr>
          </a:p>
        </p:txBody>
      </p:sp>
      <p:sp>
        <p:nvSpPr>
          <p:cNvPr id="27652"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36516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Managing Stakeholder Engagement (3 of 4)</a:t>
            </a:r>
          </a:p>
        </p:txBody>
      </p:sp>
      <p:sp>
        <p:nvSpPr>
          <p:cNvPr id="2" name="Content Placeholder 1"/>
          <p:cNvSpPr>
            <a:spLocks noGrp="1"/>
          </p:cNvSpPr>
          <p:nvPr>
            <p:ph idx="1"/>
          </p:nvPr>
        </p:nvSpPr>
        <p:spPr/>
        <p:txBody>
          <a:bodyPr/>
          <a:lstStyle/>
          <a:p>
            <a:r>
              <a:rPr lang="en-US" dirty="0"/>
              <a:t>Understanding the stakeholders’ expectations can help in managing issues</a:t>
            </a:r>
          </a:p>
          <a:p>
            <a:pPr lvl="1"/>
            <a:r>
              <a:rPr lang="en-US" dirty="0"/>
              <a:t>Issues should be documented in an issue log, a tool used to document, monitor, and track issues that need resolution</a:t>
            </a:r>
          </a:p>
          <a:p>
            <a:pPr lvl="1"/>
            <a:r>
              <a:rPr lang="en-US" dirty="0"/>
              <a:t>Unresolved issues can be a major source of conflict and result in stakeholder expectations not being met</a:t>
            </a:r>
          </a:p>
          <a:p>
            <a:pPr lvl="1"/>
            <a:r>
              <a:rPr lang="en-US" dirty="0"/>
              <a:t>Issue logs can address other knowledge areas as well	</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092982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Managing Stakeholder Engagement (4 of 4)</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30704403"/>
              </p:ext>
            </p:extLst>
          </p:nvPr>
        </p:nvGraphicFramePr>
        <p:xfrm>
          <a:off x="628650" y="1825625"/>
          <a:ext cx="7886700" cy="2778760"/>
        </p:xfrm>
        <a:graphic>
          <a:graphicData uri="http://schemas.openxmlformats.org/drawingml/2006/table">
            <a:tbl>
              <a:tblPr firstRow="1" bandRow="1">
                <a:tableStyleId>{5C22544A-7EE6-4342-B048-85BDC9FD1C3A}</a:tableStyleId>
              </a:tblPr>
              <a:tblGrid>
                <a:gridCol w="590550">
                  <a:extLst>
                    <a:ext uri="{9D8B030D-6E8A-4147-A177-3AD203B41FA5}">
                      <a16:colId xmlns:a16="http://schemas.microsoft.com/office/drawing/2014/main" val="4029284939"/>
                    </a:ext>
                  </a:extLst>
                </a:gridCol>
                <a:gridCol w="914400">
                  <a:extLst>
                    <a:ext uri="{9D8B030D-6E8A-4147-A177-3AD203B41FA5}">
                      <a16:colId xmlns:a16="http://schemas.microsoft.com/office/drawing/2014/main" val="1984998438"/>
                    </a:ext>
                  </a:extLst>
                </a:gridCol>
                <a:gridCol w="762000">
                  <a:extLst>
                    <a:ext uri="{9D8B030D-6E8A-4147-A177-3AD203B41FA5}">
                      <a16:colId xmlns:a16="http://schemas.microsoft.com/office/drawing/2014/main" val="330900461"/>
                    </a:ext>
                  </a:extLst>
                </a:gridCol>
                <a:gridCol w="685800">
                  <a:extLst>
                    <a:ext uri="{9D8B030D-6E8A-4147-A177-3AD203B41FA5}">
                      <a16:colId xmlns:a16="http://schemas.microsoft.com/office/drawing/2014/main" val="1734302764"/>
                    </a:ext>
                  </a:extLst>
                </a:gridCol>
                <a:gridCol w="685800">
                  <a:extLst>
                    <a:ext uri="{9D8B030D-6E8A-4147-A177-3AD203B41FA5}">
                      <a16:colId xmlns:a16="http://schemas.microsoft.com/office/drawing/2014/main" val="2680635423"/>
                    </a:ext>
                  </a:extLst>
                </a:gridCol>
                <a:gridCol w="685800">
                  <a:extLst>
                    <a:ext uri="{9D8B030D-6E8A-4147-A177-3AD203B41FA5}">
                      <a16:colId xmlns:a16="http://schemas.microsoft.com/office/drawing/2014/main" val="2739572168"/>
                    </a:ext>
                  </a:extLst>
                </a:gridCol>
                <a:gridCol w="838200">
                  <a:extLst>
                    <a:ext uri="{9D8B030D-6E8A-4147-A177-3AD203B41FA5}">
                      <a16:colId xmlns:a16="http://schemas.microsoft.com/office/drawing/2014/main" val="2692249465"/>
                    </a:ext>
                  </a:extLst>
                </a:gridCol>
                <a:gridCol w="685800">
                  <a:extLst>
                    <a:ext uri="{9D8B030D-6E8A-4147-A177-3AD203B41FA5}">
                      <a16:colId xmlns:a16="http://schemas.microsoft.com/office/drawing/2014/main" val="329189021"/>
                    </a:ext>
                  </a:extLst>
                </a:gridCol>
                <a:gridCol w="762000">
                  <a:extLst>
                    <a:ext uri="{9D8B030D-6E8A-4147-A177-3AD203B41FA5}">
                      <a16:colId xmlns:a16="http://schemas.microsoft.com/office/drawing/2014/main" val="2006993170"/>
                    </a:ext>
                  </a:extLst>
                </a:gridCol>
                <a:gridCol w="1276350">
                  <a:extLst>
                    <a:ext uri="{9D8B030D-6E8A-4147-A177-3AD203B41FA5}">
                      <a16:colId xmlns:a16="http://schemas.microsoft.com/office/drawing/2014/main" val="2529527153"/>
                    </a:ext>
                  </a:extLst>
                </a:gridCol>
              </a:tblGrid>
              <a:tr h="370840">
                <a:tc>
                  <a:txBody>
                    <a:bodyPr/>
                    <a:lstStyle/>
                    <a:p>
                      <a:r>
                        <a:rPr lang="en-US" sz="1000" dirty="0"/>
                        <a:t>Issue #</a:t>
                      </a:r>
                    </a:p>
                  </a:txBody>
                  <a:tcPr/>
                </a:tc>
                <a:tc>
                  <a:txBody>
                    <a:bodyPr/>
                    <a:lstStyle/>
                    <a:p>
                      <a:r>
                        <a:rPr lang="en-US" sz="1000" dirty="0"/>
                        <a:t>Description</a:t>
                      </a:r>
                    </a:p>
                  </a:txBody>
                  <a:tcPr/>
                </a:tc>
                <a:tc>
                  <a:txBody>
                    <a:bodyPr/>
                    <a:lstStyle/>
                    <a:p>
                      <a:r>
                        <a:rPr lang="en-US" sz="1000" dirty="0"/>
                        <a:t>Impact</a:t>
                      </a:r>
                    </a:p>
                  </a:txBody>
                  <a:tcPr/>
                </a:tc>
                <a:tc>
                  <a:txBody>
                    <a:bodyPr/>
                    <a:lstStyle/>
                    <a:p>
                      <a:r>
                        <a:rPr lang="en-US" sz="1000" dirty="0"/>
                        <a:t>Date</a:t>
                      </a:r>
                      <a:r>
                        <a:rPr lang="en-US" sz="1000" baseline="0" dirty="0"/>
                        <a:t> Reported</a:t>
                      </a:r>
                      <a:endParaRPr lang="en-US" sz="1000" dirty="0"/>
                    </a:p>
                  </a:txBody>
                  <a:tcPr/>
                </a:tc>
                <a:tc>
                  <a:txBody>
                    <a:bodyPr/>
                    <a:lstStyle/>
                    <a:p>
                      <a:r>
                        <a:rPr lang="en-US" sz="1000" dirty="0"/>
                        <a:t>Reported By</a:t>
                      </a:r>
                    </a:p>
                  </a:txBody>
                  <a:tcPr/>
                </a:tc>
                <a:tc>
                  <a:txBody>
                    <a:bodyPr/>
                    <a:lstStyle/>
                    <a:p>
                      <a:r>
                        <a:rPr lang="en-US" sz="1000" dirty="0"/>
                        <a:t>Assigned to</a:t>
                      </a:r>
                    </a:p>
                  </a:txBody>
                  <a:tcPr/>
                </a:tc>
                <a:tc>
                  <a:txBody>
                    <a:bodyPr/>
                    <a:lstStyle/>
                    <a:p>
                      <a:r>
                        <a:rPr lang="en-US" sz="1000" dirty="0"/>
                        <a:t>Priority (H/M/L)</a:t>
                      </a:r>
                    </a:p>
                  </a:txBody>
                  <a:tcPr/>
                </a:tc>
                <a:tc>
                  <a:txBody>
                    <a:bodyPr/>
                    <a:lstStyle/>
                    <a:p>
                      <a:r>
                        <a:rPr lang="en-US" sz="1000" dirty="0"/>
                        <a:t>Due Date</a:t>
                      </a:r>
                    </a:p>
                  </a:txBody>
                  <a:tcPr/>
                </a:tc>
                <a:tc>
                  <a:txBody>
                    <a:bodyPr/>
                    <a:lstStyle/>
                    <a:p>
                      <a:r>
                        <a:rPr lang="en-US" sz="1000" dirty="0"/>
                        <a:t>Status</a:t>
                      </a:r>
                    </a:p>
                  </a:txBody>
                  <a:tcPr/>
                </a:tc>
                <a:tc>
                  <a:txBody>
                    <a:bodyPr/>
                    <a:lstStyle/>
                    <a:p>
                      <a:r>
                        <a:rPr lang="en-US" sz="1000" dirty="0"/>
                        <a:t>Comments</a:t>
                      </a:r>
                    </a:p>
                  </a:txBody>
                  <a:tcPr/>
                </a:tc>
                <a:extLst>
                  <a:ext uri="{0D108BD9-81ED-4DB2-BD59-A6C34878D82A}">
                    <a16:rowId xmlns:a16="http://schemas.microsoft.com/office/drawing/2014/main" val="652427089"/>
                  </a:ext>
                </a:extLst>
              </a:tr>
              <a:tr h="370840">
                <a:tc>
                  <a:txBody>
                    <a:bodyPr/>
                    <a:lstStyle/>
                    <a:p>
                      <a:r>
                        <a:rPr lang="en-US" sz="1000" dirty="0"/>
                        <a:t>1</a:t>
                      </a:r>
                    </a:p>
                  </a:txBody>
                  <a:tcPr/>
                </a:tc>
                <a:tc>
                  <a:txBody>
                    <a:bodyPr/>
                    <a:lstStyle/>
                    <a:p>
                      <a:r>
                        <a:rPr lang="en-US" sz="1000" dirty="0"/>
                        <a:t>Need</a:t>
                      </a:r>
                    </a:p>
                    <a:p>
                      <a:r>
                        <a:rPr lang="en-US" sz="1000" dirty="0"/>
                        <a:t>requirements</a:t>
                      </a:r>
                    </a:p>
                    <a:p>
                      <a:r>
                        <a:rPr lang="en-US" sz="1000" dirty="0"/>
                        <a:t>categorized</a:t>
                      </a:r>
                    </a:p>
                    <a:p>
                      <a:r>
                        <a:rPr lang="en-US" sz="1000" dirty="0"/>
                        <a:t>as mandatory</a:t>
                      </a:r>
                    </a:p>
                    <a:p>
                      <a:r>
                        <a:rPr lang="en-US" sz="1000" dirty="0"/>
                        <a:t>and</a:t>
                      </a:r>
                    </a:p>
                    <a:p>
                      <a:r>
                        <a:rPr lang="en-US" sz="1000" dirty="0"/>
                        <a:t>optional</a:t>
                      </a:r>
                    </a:p>
                  </a:txBody>
                  <a:tcPr/>
                </a:tc>
                <a:tc>
                  <a:txBody>
                    <a:bodyPr/>
                    <a:lstStyle/>
                    <a:p>
                      <a:r>
                        <a:rPr lang="en-US" sz="1000" dirty="0"/>
                        <a:t>Cannot</a:t>
                      </a:r>
                    </a:p>
                    <a:p>
                      <a:r>
                        <a:rPr lang="en-US" sz="1000" dirty="0"/>
                        <a:t>do much</a:t>
                      </a:r>
                    </a:p>
                    <a:p>
                      <a:r>
                        <a:rPr lang="en-US" sz="1000" dirty="0"/>
                        <a:t>without it</a:t>
                      </a:r>
                    </a:p>
                  </a:txBody>
                  <a:tcPr/>
                </a:tc>
                <a:tc>
                  <a:txBody>
                    <a:bodyPr/>
                    <a:lstStyle/>
                    <a:p>
                      <a:r>
                        <a:rPr lang="en-US" sz="1000" dirty="0"/>
                        <a:t>Feb. 4</a:t>
                      </a:r>
                    </a:p>
                  </a:txBody>
                  <a:tcPr/>
                </a:tc>
                <a:tc>
                  <a:txBody>
                    <a:bodyPr/>
                    <a:lstStyle/>
                    <a:p>
                      <a:r>
                        <a:rPr lang="en-US" sz="1000" dirty="0"/>
                        <a:t>Ryan</a:t>
                      </a:r>
                    </a:p>
                  </a:txBody>
                  <a:tcPr/>
                </a:tc>
                <a:tc>
                  <a:txBody>
                    <a:bodyPr/>
                    <a:lstStyle/>
                    <a:p>
                      <a:r>
                        <a:rPr lang="en-US" sz="1000" dirty="0"/>
                        <a:t>Stephen</a:t>
                      </a:r>
                    </a:p>
                  </a:txBody>
                  <a:tcPr/>
                </a:tc>
                <a:tc>
                  <a:txBody>
                    <a:bodyPr/>
                    <a:lstStyle/>
                    <a:p>
                      <a:r>
                        <a:rPr lang="en-US" sz="1000" dirty="0"/>
                        <a:t>H</a:t>
                      </a:r>
                    </a:p>
                  </a:txBody>
                  <a:tcPr/>
                </a:tc>
                <a:tc>
                  <a:txBody>
                    <a:bodyPr/>
                    <a:lstStyle/>
                    <a:p>
                      <a:r>
                        <a:rPr lang="en-US" sz="1000" dirty="0"/>
                        <a:t>Feb. 8</a:t>
                      </a:r>
                    </a:p>
                  </a:txBody>
                  <a:tcPr/>
                </a:tc>
                <a:tc>
                  <a:txBody>
                    <a:bodyPr/>
                    <a:lstStyle/>
                    <a:p>
                      <a:r>
                        <a:rPr lang="en-US" sz="1000" dirty="0"/>
                        <a:t>Closed</a:t>
                      </a:r>
                    </a:p>
                  </a:txBody>
                  <a:tcPr/>
                </a:tc>
                <a:tc>
                  <a:txBody>
                    <a:bodyPr/>
                    <a:lstStyle/>
                    <a:p>
                      <a:r>
                        <a:rPr lang="en-US" sz="1000" dirty="0"/>
                        <a:t>Requirements</a:t>
                      </a:r>
                    </a:p>
                    <a:p>
                      <a:r>
                        <a:rPr lang="en-US" sz="1000" dirty="0"/>
                        <a:t>clearly</a:t>
                      </a:r>
                    </a:p>
                    <a:p>
                      <a:r>
                        <a:rPr lang="en-US" sz="1000" dirty="0"/>
                        <a:t>labeled</a:t>
                      </a:r>
                    </a:p>
                  </a:txBody>
                  <a:tcPr/>
                </a:tc>
                <a:extLst>
                  <a:ext uri="{0D108BD9-81ED-4DB2-BD59-A6C34878D82A}">
                    <a16:rowId xmlns:a16="http://schemas.microsoft.com/office/drawing/2014/main" val="2722397492"/>
                  </a:ext>
                </a:extLst>
              </a:tr>
              <a:tr h="370840">
                <a:tc>
                  <a:txBody>
                    <a:bodyPr/>
                    <a:lstStyle/>
                    <a:p>
                      <a:r>
                        <a:rPr lang="en-US" sz="1000" dirty="0"/>
                        <a:t>2</a:t>
                      </a:r>
                    </a:p>
                  </a:txBody>
                  <a:tcPr/>
                </a:tc>
                <a:tc>
                  <a:txBody>
                    <a:bodyPr/>
                    <a:lstStyle/>
                    <a:p>
                      <a:r>
                        <a:rPr lang="en-US" sz="1000" dirty="0"/>
                        <a:t>Need shorter</a:t>
                      </a:r>
                    </a:p>
                    <a:p>
                      <a:r>
                        <a:rPr lang="en-US" sz="1000" dirty="0"/>
                        <a:t>list of potential</a:t>
                      </a:r>
                    </a:p>
                    <a:p>
                      <a:r>
                        <a:rPr lang="en-US" sz="1000" dirty="0"/>
                        <a:t>suppliers</a:t>
                      </a:r>
                    </a:p>
                    <a:p>
                      <a:r>
                        <a:rPr lang="en-US" sz="1000" dirty="0"/>
                        <a:t>—no more</a:t>
                      </a:r>
                    </a:p>
                    <a:p>
                      <a:r>
                        <a:rPr lang="en-US" sz="1000" dirty="0"/>
                        <a:t>than 10</a:t>
                      </a:r>
                    </a:p>
                  </a:txBody>
                  <a:tcPr/>
                </a:tc>
                <a:tc>
                  <a:txBody>
                    <a:bodyPr/>
                    <a:lstStyle/>
                    <a:p>
                      <a:r>
                        <a:rPr lang="en-US" sz="1000" dirty="0"/>
                        <a:t>Will delay</a:t>
                      </a:r>
                    </a:p>
                    <a:p>
                      <a:r>
                        <a:rPr lang="en-US" sz="1000" dirty="0"/>
                        <a:t>evaluation</a:t>
                      </a:r>
                    </a:p>
                    <a:p>
                      <a:r>
                        <a:rPr lang="en-US" sz="1000" dirty="0"/>
                        <a:t>without it</a:t>
                      </a:r>
                    </a:p>
                  </a:txBody>
                  <a:tcPr/>
                </a:tc>
                <a:tc>
                  <a:txBody>
                    <a:bodyPr/>
                    <a:lstStyle/>
                    <a:p>
                      <a:r>
                        <a:rPr lang="en-US" sz="1000" dirty="0"/>
                        <a:t>Feb. 6</a:t>
                      </a:r>
                    </a:p>
                  </a:txBody>
                  <a:tcPr/>
                </a:tc>
                <a:tc>
                  <a:txBody>
                    <a:bodyPr/>
                    <a:lstStyle/>
                    <a:p>
                      <a:r>
                        <a:rPr lang="en-US" sz="1000" dirty="0"/>
                        <a:t>Debra</a:t>
                      </a:r>
                    </a:p>
                  </a:txBody>
                  <a:tcPr/>
                </a:tc>
                <a:tc>
                  <a:txBody>
                    <a:bodyPr/>
                    <a:lstStyle/>
                    <a:p>
                      <a:r>
                        <a:rPr lang="en-US" sz="1000" dirty="0"/>
                        <a:t>Ryan</a:t>
                      </a:r>
                    </a:p>
                    <a:p>
                      <a:endParaRPr lang="en-US" sz="1000" dirty="0"/>
                    </a:p>
                  </a:txBody>
                  <a:tcPr/>
                </a:tc>
                <a:tc>
                  <a:txBody>
                    <a:bodyPr/>
                    <a:lstStyle/>
                    <a:p>
                      <a:r>
                        <a:rPr lang="en-US" sz="1000" dirty="0"/>
                        <a:t>H</a:t>
                      </a:r>
                    </a:p>
                  </a:txBody>
                  <a:tcPr/>
                </a:tc>
                <a:tc>
                  <a:txBody>
                    <a:bodyPr/>
                    <a:lstStyle/>
                    <a:p>
                      <a:r>
                        <a:rPr lang="en-US" sz="1000" dirty="0"/>
                        <a:t>Feb. 12</a:t>
                      </a:r>
                    </a:p>
                  </a:txBody>
                  <a:tcPr/>
                </a:tc>
                <a:tc>
                  <a:txBody>
                    <a:bodyPr/>
                    <a:lstStyle/>
                    <a:p>
                      <a:r>
                        <a:rPr lang="en-US" sz="1000" dirty="0"/>
                        <a:t>Open</a:t>
                      </a:r>
                    </a:p>
                  </a:txBody>
                  <a:tcPr/>
                </a:tc>
                <a:tc>
                  <a:txBody>
                    <a:bodyPr/>
                    <a:lstStyle/>
                    <a:p>
                      <a:r>
                        <a:rPr lang="en-US" sz="1000" dirty="0"/>
                        <a:t>Almost finished;</a:t>
                      </a:r>
                    </a:p>
                    <a:p>
                      <a:r>
                        <a:rPr lang="en-US" sz="1000" dirty="0"/>
                        <a:t>needed</a:t>
                      </a:r>
                    </a:p>
                    <a:p>
                      <a:r>
                        <a:rPr lang="en-US" sz="1000" dirty="0"/>
                        <a:t>requirements</a:t>
                      </a:r>
                    </a:p>
                    <a:p>
                      <a:r>
                        <a:rPr lang="en-US" sz="1000" dirty="0"/>
                        <a:t>categorized</a:t>
                      </a:r>
                    </a:p>
                    <a:p>
                      <a:r>
                        <a:rPr lang="en-US" sz="1000" dirty="0"/>
                        <a:t>first</a:t>
                      </a:r>
                    </a:p>
                  </a:txBody>
                  <a:tcPr/>
                </a:tc>
                <a:extLst>
                  <a:ext uri="{0D108BD9-81ED-4DB2-BD59-A6C34878D82A}">
                    <a16:rowId xmlns:a16="http://schemas.microsoft.com/office/drawing/2014/main" val="1486230019"/>
                  </a:ext>
                </a:extLst>
              </a:tr>
              <a:tr h="370840">
                <a:tc>
                  <a:txBody>
                    <a:bodyPr/>
                    <a:lstStyle/>
                    <a:p>
                      <a:r>
                        <a:rPr lang="en-US" sz="1000" dirty="0"/>
                        <a:t>Etc.</a:t>
                      </a:r>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tc>
                  <a:txBody>
                    <a:bodyPr/>
                    <a:lstStyle/>
                    <a:p>
                      <a:endParaRPr lang="en-US" sz="1000" dirty="0"/>
                    </a:p>
                  </a:txBody>
                  <a:tcPr/>
                </a:tc>
                <a:extLst>
                  <a:ext uri="{0D108BD9-81ED-4DB2-BD59-A6C34878D82A}">
                    <a16:rowId xmlns:a16="http://schemas.microsoft.com/office/drawing/2014/main" val="2407415072"/>
                  </a:ext>
                </a:extLst>
              </a:tr>
            </a:tbl>
          </a:graphicData>
        </a:graphic>
      </p:graphicFrame>
      <p:sp>
        <p:nvSpPr>
          <p:cNvPr id="7" name="Rectangle 6"/>
          <p:cNvSpPr/>
          <p:nvPr/>
        </p:nvSpPr>
        <p:spPr>
          <a:xfrm>
            <a:off x="628650" y="4734121"/>
            <a:ext cx="3732881" cy="430887"/>
          </a:xfrm>
          <a:prstGeom prst="rect">
            <a:avLst/>
          </a:prstGeom>
        </p:spPr>
        <p:txBody>
          <a:bodyPr wrap="none">
            <a:spAutoFit/>
          </a:bodyPr>
          <a:lstStyle/>
          <a:p>
            <a:r>
              <a:rPr lang="en-US" dirty="0">
                <a:latin typeface="Open Sans"/>
              </a:rPr>
              <a:t>Table 13-4 Sample issue log</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672827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Learning Objectives</a:t>
            </a:r>
          </a:p>
        </p:txBody>
      </p:sp>
      <p:sp>
        <p:nvSpPr>
          <p:cNvPr id="11267" name="Rectangle 3"/>
          <p:cNvSpPr>
            <a:spLocks noGrp="1" noChangeArrowheads="1"/>
          </p:cNvSpPr>
          <p:nvPr>
            <p:ph idx="1"/>
          </p:nvPr>
        </p:nvSpPr>
        <p:spPr/>
        <p:txBody>
          <a:bodyPr>
            <a:noAutofit/>
          </a:bodyPr>
          <a:lstStyle/>
          <a:p>
            <a:r>
              <a:rPr lang="en-US" dirty="0"/>
              <a:t>Explain the importance of project stakeholder management throughout the life of a project</a:t>
            </a:r>
          </a:p>
          <a:p>
            <a:r>
              <a:rPr lang="en-US" dirty="0"/>
              <a:t>Discuss the process of identifying stakeholders, how to create a stakeholder register, and how to perform a stakeholder analysis</a:t>
            </a:r>
          </a:p>
          <a:p>
            <a:r>
              <a:rPr lang="en-US" dirty="0"/>
              <a:t>Describe the contents of a stakeholder engagement plan</a:t>
            </a:r>
          </a:p>
          <a:p>
            <a:r>
              <a:rPr lang="en-US" dirty="0"/>
              <a:t>Describe the process of managing stakeholder engagement</a:t>
            </a:r>
          </a:p>
          <a:p>
            <a:r>
              <a:rPr lang="en-US" dirty="0"/>
              <a:t>Explain methods for monitoring stakeholder engagement</a:t>
            </a:r>
          </a:p>
          <a:p>
            <a:r>
              <a:rPr lang="en-US" dirty="0"/>
              <a:t>Discuss types of software available to assist in project stakeholder management</a:t>
            </a:r>
          </a:p>
          <a:p>
            <a:r>
              <a:rPr lang="en-US" dirty="0"/>
              <a:t>Discuss considerations for agile/adaptive environments</a:t>
            </a:r>
          </a:p>
        </p:txBody>
      </p:sp>
      <p:sp>
        <p:nvSpPr>
          <p:cNvPr id="11269" name="Footer Placeholder 6"/>
          <p:cNvSpPr>
            <a:spLocks noGrp="1"/>
          </p:cNvSpPr>
          <p:nvPr>
            <p:ph type="ftr" sz="quarter" idx="11"/>
          </p:nvPr>
        </p:nvSpPr>
        <p:spPr/>
        <p:txBody>
          <a:bodyPr/>
          <a:lstStyle/>
          <a:p>
            <a:r>
              <a:rPr lang="en-US" dirty="0">
                <a:latin typeface="Times New Roman" panose="02020603050405020304" pitchFamily="18" charset="0"/>
                <a:cs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Best Practice</a:t>
            </a:r>
          </a:p>
        </p:txBody>
      </p:sp>
      <p:sp>
        <p:nvSpPr>
          <p:cNvPr id="2" name="Content Placeholder 1"/>
          <p:cNvSpPr>
            <a:spLocks noGrp="1"/>
          </p:cNvSpPr>
          <p:nvPr>
            <p:ph idx="1"/>
          </p:nvPr>
        </p:nvSpPr>
        <p:spPr/>
        <p:txBody>
          <a:bodyPr/>
          <a:lstStyle/>
          <a:p>
            <a:r>
              <a:rPr lang="en-US" dirty="0"/>
              <a:t>Project managers are often faced with challenges, especially in managing stakeholders</a:t>
            </a:r>
          </a:p>
          <a:p>
            <a:pPr lvl="1"/>
            <a:r>
              <a:rPr lang="en-US" dirty="0"/>
              <a:t>Sometimes they simply cannot meet requests from important stakeholders</a:t>
            </a:r>
          </a:p>
          <a:p>
            <a:r>
              <a:rPr lang="en-US" dirty="0"/>
              <a:t>Suggestions for handling these situations </a:t>
            </a:r>
          </a:p>
          <a:p>
            <a:pPr lvl="1"/>
            <a:r>
              <a:rPr lang="en-US" dirty="0"/>
              <a:t>Be clear from the start</a:t>
            </a:r>
          </a:p>
          <a:p>
            <a:pPr lvl="1"/>
            <a:r>
              <a:rPr lang="en-US" dirty="0"/>
              <a:t>Explain the consequences</a:t>
            </a:r>
          </a:p>
          <a:p>
            <a:pPr lvl="1"/>
            <a:r>
              <a:rPr lang="en-US" dirty="0"/>
              <a:t>Have a contingency plan</a:t>
            </a:r>
          </a:p>
          <a:p>
            <a:pPr lvl="1"/>
            <a:r>
              <a:rPr lang="en-US" dirty="0"/>
              <a:t>Avoid surprises</a:t>
            </a:r>
          </a:p>
          <a:p>
            <a:pPr lvl="1"/>
            <a:r>
              <a:rPr lang="en-US" dirty="0"/>
              <a:t>Take a stand</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139486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Monitoring Stakeholder Engagement (1 of 2)</a:t>
            </a:r>
          </a:p>
        </p:txBody>
      </p:sp>
      <p:sp>
        <p:nvSpPr>
          <p:cNvPr id="2" name="Content Placeholder 1"/>
          <p:cNvSpPr>
            <a:spLocks noGrp="1"/>
          </p:cNvSpPr>
          <p:nvPr>
            <p:ph idx="1"/>
          </p:nvPr>
        </p:nvSpPr>
        <p:spPr/>
        <p:txBody>
          <a:bodyPr/>
          <a:lstStyle/>
          <a:p>
            <a:r>
              <a:rPr lang="en-US" dirty="0"/>
              <a:t>You cannot control stakeholders, but you can control their level of engagement</a:t>
            </a:r>
          </a:p>
          <a:p>
            <a:pPr lvl="1"/>
            <a:r>
              <a:rPr lang="en-US" dirty="0"/>
              <a:t>Engagement involves a dialogue in which people seek understanding and solutions to issues of mutual concern</a:t>
            </a:r>
          </a:p>
          <a:p>
            <a:r>
              <a:rPr lang="en-US" dirty="0"/>
              <a:t>Many teachers are familiar with various techniques for engaging students</a:t>
            </a:r>
          </a:p>
          <a:p>
            <a:pPr lvl="1"/>
            <a:r>
              <a:rPr lang="en-US" dirty="0"/>
              <a:t>It is important to set the proper tone at the start of a class or project</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74218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Monitoring Stakeholder Engagement (2 of 2)</a:t>
            </a:r>
          </a:p>
        </p:txBody>
      </p:sp>
      <p:sp>
        <p:nvSpPr>
          <p:cNvPr id="2" name="Content Placeholder 1"/>
          <p:cNvSpPr>
            <a:spLocks noGrp="1"/>
          </p:cNvSpPr>
          <p:nvPr>
            <p:ph idx="1"/>
          </p:nvPr>
        </p:nvSpPr>
        <p:spPr/>
        <p:txBody>
          <a:bodyPr/>
          <a:lstStyle/>
          <a:p>
            <a:r>
              <a:rPr lang="en-US" dirty="0"/>
              <a:t>If a teacher does nothing but lecture on the first day of class or criticizes the first person who offers a comment, students will quickly decide that their best strategy is to keep quiet and maybe not even attend the class </a:t>
            </a:r>
          </a:p>
          <a:p>
            <a:pPr lvl="1"/>
            <a:r>
              <a:rPr lang="en-US" dirty="0"/>
              <a:t>On the other hand, if the teacher uses a lot of activities to get all participants to speak or use technology to participate, they will expect to be active participants in future classes </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401083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Using Software to Assist in Project Stakeholder Management (1 of 2)</a:t>
            </a:r>
          </a:p>
        </p:txBody>
      </p:sp>
      <p:sp>
        <p:nvSpPr>
          <p:cNvPr id="2" name="Content Placeholder 1"/>
          <p:cNvSpPr>
            <a:spLocks noGrp="1"/>
          </p:cNvSpPr>
          <p:nvPr>
            <p:ph idx="1"/>
          </p:nvPr>
        </p:nvSpPr>
        <p:spPr/>
        <p:txBody>
          <a:bodyPr>
            <a:noAutofit/>
          </a:bodyPr>
          <a:lstStyle/>
          <a:p>
            <a:r>
              <a:rPr lang="en-US" dirty="0"/>
              <a:t>Productivity software like word processors, spreadsheets, and presentation software can aid in creating various documents related to stakeholder management</a:t>
            </a:r>
          </a:p>
          <a:p>
            <a:r>
              <a:rPr lang="en-US" dirty="0"/>
              <a:t>Communications software like e-mail, blogs, websites, texts, and tweets can aid in stakeholder communications</a:t>
            </a:r>
          </a:p>
          <a:p>
            <a:r>
              <a:rPr lang="en-US" dirty="0"/>
              <a:t>Collaboration tools like Google docs, wikis, and virtual meeting software can also promote stakeholder engagement in projects</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150355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Using Software to Assist in Project Stakeholder Management (2 of 2)</a:t>
            </a:r>
          </a:p>
        </p:txBody>
      </p:sp>
      <p:sp>
        <p:nvSpPr>
          <p:cNvPr id="2" name="Content Placeholder 1"/>
          <p:cNvSpPr>
            <a:spLocks noGrp="1"/>
          </p:cNvSpPr>
          <p:nvPr>
            <p:ph idx="1"/>
          </p:nvPr>
        </p:nvSpPr>
        <p:spPr/>
        <p:txBody>
          <a:bodyPr>
            <a:noAutofit/>
          </a:bodyPr>
          <a:lstStyle/>
          <a:p>
            <a:r>
              <a:rPr lang="en-US" dirty="0"/>
              <a:t>Social media can also help engage stakeholders</a:t>
            </a:r>
          </a:p>
          <a:p>
            <a:pPr lvl="1"/>
            <a:r>
              <a:rPr lang="en-US" dirty="0"/>
              <a:t>LinkedIn has thousands of groups for project management professionals</a:t>
            </a:r>
          </a:p>
          <a:p>
            <a:pPr lvl="1"/>
            <a:r>
              <a:rPr lang="en-US" dirty="0"/>
              <a:t>Some project management software includes functionality like Facebook’s to encourage relationship building on projects, like giving high fives for a job well done</a:t>
            </a:r>
          </a:p>
          <a:p>
            <a:r>
              <a:rPr lang="en-US" dirty="0"/>
              <a:t>It is crucial that project managers and their teams focus on monitoring stakeholder engagement to meet their needs and expectations, not to show off the latest technology</a:t>
            </a:r>
          </a:p>
          <a:p>
            <a:pPr lvl="1"/>
            <a:r>
              <a:rPr lang="en-US" dirty="0"/>
              <a:t>A lot of stakeholder engagement requires old-fashioned techniques like talking to someone</a:t>
            </a:r>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7779647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Agile/Adaptive Environments</a:t>
            </a:r>
          </a:p>
        </p:txBody>
      </p:sp>
      <p:sp>
        <p:nvSpPr>
          <p:cNvPr id="3" name="Content Placeholder 2"/>
          <p:cNvSpPr>
            <a:spLocks noGrp="1"/>
          </p:cNvSpPr>
          <p:nvPr>
            <p:ph idx="1"/>
          </p:nvPr>
        </p:nvSpPr>
        <p:spPr/>
        <p:txBody>
          <a:bodyPr/>
          <a:lstStyle/>
          <a:p>
            <a:r>
              <a:rPr lang="en-US" dirty="0"/>
              <a:t>It is important to understand and involve key stakeholders on all projects</a:t>
            </a:r>
          </a:p>
          <a:p>
            <a:pPr lvl="1"/>
            <a:r>
              <a:rPr lang="en-US" dirty="0"/>
              <a:t>The nature of agile/adaptive projects, however, does often require more stakeholder involvement and faster decision making</a:t>
            </a:r>
          </a:p>
          <a:p>
            <a:pPr lvl="1"/>
            <a:r>
              <a:rPr lang="en-US" dirty="0"/>
              <a:t>Product owners create the backlog for each iteration, thereby ensuring that their priorities are clear</a:t>
            </a:r>
          </a:p>
          <a:p>
            <a:r>
              <a:rPr lang="en-US" dirty="0"/>
              <a:t>Posting project artifacts in a public space can be done on agile and non-agile projects</a:t>
            </a:r>
          </a:p>
          <a:p>
            <a:pPr lvl="1"/>
            <a:r>
              <a:rPr lang="en-US" dirty="0"/>
              <a:t>Based on the sensitivity of the information and type of project</a:t>
            </a: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4978"/>
                </a:solidFill>
                <a:effectLst/>
                <a:uLnTx/>
                <a:uFillTx/>
                <a:latin typeface="Times New Roman" pitchFamily="18" charset="0"/>
                <a:ea typeface="+mn-ea"/>
                <a:cs typeface="+mn-cs"/>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483467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Chapter Summary</a:t>
            </a:r>
          </a:p>
        </p:txBody>
      </p:sp>
      <p:sp>
        <p:nvSpPr>
          <p:cNvPr id="48131" name="Rectangle 3"/>
          <p:cNvSpPr>
            <a:spLocks noGrp="1" noChangeArrowheads="1"/>
          </p:cNvSpPr>
          <p:nvPr>
            <p:ph idx="1"/>
          </p:nvPr>
        </p:nvSpPr>
        <p:spPr/>
        <p:txBody>
          <a:bodyPr/>
          <a:lstStyle/>
          <a:p>
            <a:r>
              <a:rPr lang="en-US" dirty="0"/>
              <a:t>Managing stakeholders is now the tenth knowledge area in the </a:t>
            </a:r>
            <a:r>
              <a:rPr lang="en-US" i="1" dirty="0"/>
              <a:t>PMBOK</a:t>
            </a:r>
            <a:r>
              <a:rPr lang="en-US" i="1" baseline="30000" dirty="0"/>
              <a:t>®</a:t>
            </a:r>
            <a:r>
              <a:rPr lang="en-US" i="1" dirty="0"/>
              <a:t> Guide</a:t>
            </a:r>
          </a:p>
          <a:p>
            <a:pPr lvl="1"/>
            <a:r>
              <a:rPr lang="en-US" dirty="0"/>
              <a:t>Processes include:</a:t>
            </a:r>
          </a:p>
          <a:p>
            <a:pPr lvl="2"/>
            <a:r>
              <a:rPr lang="en-US" dirty="0"/>
              <a:t>Identifying stakeholders</a:t>
            </a:r>
          </a:p>
          <a:p>
            <a:pPr lvl="2"/>
            <a:r>
              <a:rPr lang="en-US" dirty="0"/>
              <a:t>Planning stakeholder engagement </a:t>
            </a:r>
          </a:p>
          <a:p>
            <a:pPr lvl="2"/>
            <a:r>
              <a:rPr lang="en-US" dirty="0"/>
              <a:t>Managing stakeholder engagement</a:t>
            </a:r>
          </a:p>
          <a:p>
            <a:pPr lvl="2"/>
            <a:r>
              <a:rPr lang="en-US" dirty="0"/>
              <a:t>Monitoring stakeholder engagement</a:t>
            </a:r>
          </a:p>
          <a:p>
            <a:pPr lvl="1"/>
            <a:r>
              <a:rPr lang="en-US" dirty="0"/>
              <a:t>Several types of software can assist in project stakeholder management</a:t>
            </a:r>
          </a:p>
          <a:p>
            <a:pPr lvl="2"/>
            <a:r>
              <a:rPr lang="en-US" dirty="0"/>
              <a:t>Social media can also help in developing relationships with stakeholders</a:t>
            </a:r>
          </a:p>
        </p:txBody>
      </p:sp>
      <p:sp>
        <p:nvSpPr>
          <p:cNvPr id="481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Importance of Project Stakeholder Management (1 of 4)</a:t>
            </a:r>
          </a:p>
        </p:txBody>
      </p:sp>
      <p:sp>
        <p:nvSpPr>
          <p:cNvPr id="13315" name="Rectangle 3"/>
          <p:cNvSpPr>
            <a:spLocks noGrp="1" noChangeArrowheads="1"/>
          </p:cNvSpPr>
          <p:nvPr>
            <p:ph idx="1"/>
          </p:nvPr>
        </p:nvSpPr>
        <p:spPr/>
        <p:txBody>
          <a:bodyPr/>
          <a:lstStyle/>
          <a:p>
            <a:r>
              <a:rPr lang="en-US" dirty="0"/>
              <a:t>Because stakeholder management is so important to project success, the Project Management Institute decided to create an entire knowledge area devoted to it in 2013</a:t>
            </a:r>
          </a:p>
          <a:p>
            <a:pPr lvl="1"/>
            <a:r>
              <a:rPr lang="en-US" dirty="0"/>
              <a:t>The purpose of project stakeholder management is to identify all people or organizations affected by a project, to analyze stakeholder expectations, and to effectively engage stakeholders</a:t>
            </a:r>
          </a:p>
        </p:txBody>
      </p:sp>
      <p:sp>
        <p:nvSpPr>
          <p:cNvPr id="1331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Importance of Project Stakeholder Management (2 of 4)</a:t>
            </a:r>
          </a:p>
        </p:txBody>
      </p:sp>
      <p:sp>
        <p:nvSpPr>
          <p:cNvPr id="14339" name="Rectangle 3"/>
          <p:cNvSpPr>
            <a:spLocks noGrp="1" noChangeArrowheads="1"/>
          </p:cNvSpPr>
          <p:nvPr>
            <p:ph idx="1"/>
          </p:nvPr>
        </p:nvSpPr>
        <p:spPr/>
        <p:txBody>
          <a:bodyPr/>
          <a:lstStyle/>
          <a:p>
            <a:r>
              <a:rPr lang="en-US" dirty="0"/>
              <a:t>Projects often cause changes in organizations, and some people may lose their jobs when a project is completed</a:t>
            </a:r>
          </a:p>
          <a:p>
            <a:pPr lvl="1"/>
            <a:r>
              <a:rPr lang="en-US" dirty="0"/>
              <a:t>Project managers might be viewed as enemies </a:t>
            </a:r>
          </a:p>
          <a:p>
            <a:pPr lvl="1"/>
            <a:r>
              <a:rPr lang="en-US" dirty="0"/>
              <a:t>By contrast, they could be viewed as allies if they lead a project that helps increase profits, produce new jobs, or increase pay for certain stakeholders</a:t>
            </a:r>
          </a:p>
          <a:p>
            <a:r>
              <a:rPr lang="en-US" dirty="0"/>
              <a:t>In any case, project managers must learn to identify, understand, and work with a variety of stakeholders</a:t>
            </a:r>
          </a:p>
        </p:txBody>
      </p:sp>
      <p:sp>
        <p:nvSpPr>
          <p:cNvPr id="14341"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Importance of Project Stakeholder Management (3 of 4)</a:t>
            </a:r>
          </a:p>
        </p:txBody>
      </p:sp>
      <p:sp>
        <p:nvSpPr>
          <p:cNvPr id="18435" name="Rectangle 3"/>
          <p:cNvSpPr>
            <a:spLocks noGrp="1" noChangeArrowheads="1"/>
          </p:cNvSpPr>
          <p:nvPr>
            <p:ph idx="1"/>
          </p:nvPr>
        </p:nvSpPr>
        <p:spPr/>
        <p:txBody>
          <a:bodyPr/>
          <a:lstStyle/>
          <a:p>
            <a:r>
              <a:rPr lang="en-US" dirty="0"/>
              <a:t>Project stakeholder management processes</a:t>
            </a:r>
          </a:p>
          <a:p>
            <a:pPr lvl="1"/>
            <a:r>
              <a:rPr lang="en-US" dirty="0"/>
              <a:t>Identifying stakeholders: identifying everyone involved in the project or affected by it, and determining the best ways to manage relationships with them</a:t>
            </a:r>
          </a:p>
          <a:p>
            <a:pPr lvl="1"/>
            <a:r>
              <a:rPr lang="en-US" dirty="0"/>
              <a:t>Planning stakeholder management: determining strategies to effectively engage stakeholders</a:t>
            </a:r>
          </a:p>
          <a:p>
            <a:pPr lvl="1"/>
            <a:r>
              <a:rPr lang="en-US" dirty="0"/>
              <a:t>Managing stakeholder engagement: communicating and working with project stakeholders to satisfy their needs and expectations, resolving issues, and fostering engagement in project decisions and activities</a:t>
            </a:r>
          </a:p>
          <a:p>
            <a:pPr lvl="1"/>
            <a:r>
              <a:rPr lang="en-US" dirty="0"/>
              <a:t>Monitoring stakeholder engagement: monitoring stakeholder relationships and adjusting plans and strategies for engaging stakeholders as needed</a:t>
            </a:r>
          </a:p>
        </p:txBody>
      </p:sp>
      <p:sp>
        <p:nvSpPr>
          <p:cNvPr id="184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090273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Importance of Project Stakeholder Management (4 of 4)</a:t>
            </a:r>
          </a:p>
        </p:txBody>
      </p:sp>
      <p:pic>
        <p:nvPicPr>
          <p:cNvPr id="2" name="Picture 1" descr="Image summarizes the inputs, tools and techniques, and outputs of project stakeholder management.&#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6732" y="1600200"/>
            <a:ext cx="6070535" cy="4216908"/>
          </a:xfrm>
          <a:prstGeom prst="rect">
            <a:avLst/>
          </a:prstGeom>
        </p:spPr>
      </p:pic>
      <p:sp>
        <p:nvSpPr>
          <p:cNvPr id="18437"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Identifying Stakeholders (1 of 7)</a:t>
            </a:r>
          </a:p>
        </p:txBody>
      </p:sp>
      <p:sp>
        <p:nvSpPr>
          <p:cNvPr id="21507" name="Rectangle 3"/>
          <p:cNvSpPr>
            <a:spLocks noGrp="1" noChangeArrowheads="1"/>
          </p:cNvSpPr>
          <p:nvPr>
            <p:ph idx="1"/>
          </p:nvPr>
        </p:nvSpPr>
        <p:spPr/>
        <p:txBody>
          <a:bodyPr/>
          <a:lstStyle/>
          <a:p>
            <a:r>
              <a:rPr lang="en-US" dirty="0"/>
              <a:t>Internal project stakeholders generally include the project sponsor, project team, support staff, and internal customers for the project</a:t>
            </a:r>
          </a:p>
          <a:p>
            <a:pPr lvl="1"/>
            <a:r>
              <a:rPr lang="en-US" dirty="0"/>
              <a:t>Other internal stakeholders include top management, other functional managers, and other project managers because organizations have limited resources</a:t>
            </a:r>
          </a:p>
          <a:p>
            <a:r>
              <a:rPr lang="en-US" dirty="0"/>
              <a:t>External project stakeholders include the project’s customers (if they are external to the organization), competitors, suppliers, and other external groups that are potentially involved in the project or affected by it, such as government officials and concerned citizens</a:t>
            </a:r>
          </a:p>
        </p:txBody>
      </p:sp>
      <p:sp>
        <p:nvSpPr>
          <p:cNvPr id="21509"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Identifying Stakeholders (2 of 7)</a:t>
            </a:r>
          </a:p>
        </p:txBody>
      </p:sp>
      <p:sp>
        <p:nvSpPr>
          <p:cNvPr id="2" name="Content Placeholder 1"/>
          <p:cNvSpPr>
            <a:spLocks noGrp="1"/>
          </p:cNvSpPr>
          <p:nvPr>
            <p:ph idx="1"/>
          </p:nvPr>
        </p:nvSpPr>
        <p:spPr/>
        <p:txBody>
          <a:bodyPr/>
          <a:lstStyle/>
          <a:p>
            <a:r>
              <a:rPr lang="en-US" dirty="0"/>
              <a:t>Peter Gilliland, a project management tutor and skills coach in the United Kingdom, offers an even more detailed list of potential stakeholders for a project, including:</a:t>
            </a:r>
          </a:p>
          <a:p>
            <a:pPr lvl="1"/>
            <a:r>
              <a:rPr lang="en-US" dirty="0"/>
              <a:t>Program director and manager</a:t>
            </a:r>
          </a:p>
          <a:p>
            <a:pPr lvl="1"/>
            <a:r>
              <a:rPr lang="en-US" dirty="0"/>
              <a:t>Project manager and family</a:t>
            </a:r>
          </a:p>
          <a:p>
            <a:pPr lvl="1"/>
            <a:r>
              <a:rPr lang="en-US" dirty="0"/>
              <a:t>Sponsors</a:t>
            </a:r>
          </a:p>
          <a:p>
            <a:pPr lvl="1"/>
            <a:r>
              <a:rPr lang="en-US" dirty="0"/>
              <a:t>Customers</a:t>
            </a:r>
          </a:p>
          <a:p>
            <a:pPr lvl="1"/>
            <a:r>
              <a:rPr lang="en-US" dirty="0"/>
              <a:t>Labor unions</a:t>
            </a:r>
          </a:p>
          <a:p>
            <a:pPr lvl="1"/>
            <a:r>
              <a:rPr lang="en-US" dirty="0"/>
              <a:t>Potential customers</a:t>
            </a:r>
          </a:p>
          <a:p>
            <a:pPr lvl="1"/>
            <a:r>
              <a:rPr lang="en-US" dirty="0"/>
              <a:t>Competitors </a:t>
            </a:r>
          </a:p>
          <a:p>
            <a:r>
              <a:rPr lang="en-US" dirty="0"/>
              <a:t>It is also necessary to focus on stakeholders with the most direct ties to a project</a:t>
            </a:r>
          </a:p>
          <a:p>
            <a:pPr lvl="1"/>
            <a:r>
              <a:rPr lang="en-US" dirty="0"/>
              <a:t>Example: only key suppliers</a:t>
            </a:r>
          </a:p>
          <a:p>
            <a:pPr lvl="1"/>
            <a:endParaRPr lang="en-US" dirty="0"/>
          </a:p>
        </p:txBody>
      </p:sp>
      <p:sp>
        <p:nvSpPr>
          <p:cNvPr id="4" name="Footer Placeholder 3"/>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52471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Identifying Stakeholders (3 of 7)</a:t>
            </a:r>
          </a:p>
        </p:txBody>
      </p:sp>
      <p:sp>
        <p:nvSpPr>
          <p:cNvPr id="22531" name="Rectangle 3"/>
          <p:cNvSpPr>
            <a:spLocks noGrp="1" noChangeArrowheads="1"/>
          </p:cNvSpPr>
          <p:nvPr>
            <p:ph idx="1"/>
          </p:nvPr>
        </p:nvSpPr>
        <p:spPr/>
        <p:txBody>
          <a:bodyPr/>
          <a:lstStyle/>
          <a:p>
            <a:r>
              <a:rPr lang="en-US" dirty="0"/>
              <a:t>A stakeholder register includes basic information on stakeholders</a:t>
            </a:r>
          </a:p>
          <a:p>
            <a:pPr lvl="1"/>
            <a:r>
              <a:rPr lang="en-US" dirty="0"/>
              <a:t>Identification information: stakeholders’ names, positions, locations, roles in the project, and contact information</a:t>
            </a:r>
          </a:p>
          <a:p>
            <a:pPr lvl="1"/>
            <a:r>
              <a:rPr lang="en-US" dirty="0"/>
              <a:t>Assessment information: stakeholders’ major requirements and expectations, potential influences, and phases of the project in which stakeholders have the most interest</a:t>
            </a:r>
          </a:p>
          <a:p>
            <a:pPr lvl="1"/>
            <a:r>
              <a:rPr lang="en-US" dirty="0"/>
              <a:t>Stakeholder classification: is the stakeholder internal or external to the organization? Is the stakeholder a supporter of the project or resistant to it?</a:t>
            </a:r>
          </a:p>
        </p:txBody>
      </p:sp>
      <p:sp>
        <p:nvSpPr>
          <p:cNvPr id="22533" name="Footer Placeholder 6"/>
          <p:cNvSpPr>
            <a:spLocks noGrp="1"/>
          </p:cNvSpPr>
          <p:nvPr>
            <p:ph type="ftr" sz="quarter" idx="11"/>
          </p:nvPr>
        </p:nvSpPr>
        <p:spPr/>
        <p:txBody>
          <a:bodyPr/>
          <a:lstStyle/>
          <a:p>
            <a:r>
              <a:rPr lang="en-US" dirty="0">
                <a:latin typeface="Times New Roman" panose="02020603050405020304" pitchFamily="18" charset="0"/>
              </a:rPr>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sld>
</file>

<file path=ppt/theme/theme1.xml><?xml version="1.0" encoding="utf-8"?>
<a:theme xmlns:a="http://schemas.openxmlformats.org/drawingml/2006/main" name="Brand_PPT_Template_SIMPLIFIED_SD">
  <a:themeElements>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160808_Cengage PP Brand Update" id="{61CF522C-3938-544D-B6D2-01C3CB24134A}" vid="{85A4C21B-B5BA-1B4B-9AA0-C3802FB375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42A3490737CF47A3BC21B17FB734AC" ma:contentTypeVersion="2" ma:contentTypeDescription="Create a new document." ma:contentTypeScope="" ma:versionID="3332f689f1cab291d73add817b534ebe">
  <xsd:schema xmlns:xsd="http://www.w3.org/2001/XMLSchema" xmlns:xs="http://www.w3.org/2001/XMLSchema" xmlns:p="http://schemas.microsoft.com/office/2006/metadata/properties" xmlns:ns2="4fc70034-6082-49d3-8b8d-450ab2245214" targetNamespace="http://schemas.microsoft.com/office/2006/metadata/properties" ma:root="true" ma:fieldsID="616f7ee2f4508683c1716824fe2e7abd" ns2:_="">
    <xsd:import namespace="4fc70034-6082-49d3-8b8d-450ab224521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c70034-6082-49d3-8b8d-450ab22452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F743EA4-D2B5-4B29-9010-6AD68FA89A69}"/>
</file>

<file path=customXml/itemProps2.xml><?xml version="1.0" encoding="utf-8"?>
<ds:datastoreItem xmlns:ds="http://schemas.openxmlformats.org/officeDocument/2006/customXml" ds:itemID="{BB47C23D-412E-4FBD-B28C-BA54106C3582}"/>
</file>

<file path=customXml/itemProps3.xml><?xml version="1.0" encoding="utf-8"?>
<ds:datastoreItem xmlns:ds="http://schemas.openxmlformats.org/officeDocument/2006/customXml" ds:itemID="{194C83C6-E863-468B-B824-A6E1F86A149E}"/>
</file>

<file path=docProps/app.xml><?xml version="1.0" encoding="utf-8"?>
<Properties xmlns="http://schemas.openxmlformats.org/officeDocument/2006/extended-properties" xmlns:vt="http://schemas.openxmlformats.org/officeDocument/2006/docPropsVTypes">
  <Template/>
  <TotalTime>0</TotalTime>
  <Words>3229</Words>
  <Application>Microsoft Office PowerPoint</Application>
  <PresentationFormat>On-screen Show (4:3)</PresentationFormat>
  <Paragraphs>283</Paragraphs>
  <Slides>26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Open Sans</vt:lpstr>
      <vt:lpstr>Open Sans Regular</vt:lpstr>
      <vt:lpstr>Summer Font</vt:lpstr>
      <vt:lpstr>Times New Roman</vt:lpstr>
      <vt:lpstr>Brand_PPT_Template_SIMPLIFIED_SD</vt:lpstr>
      <vt:lpstr>Chapter 13: Project Stakeholder Management</vt:lpstr>
      <vt:lpstr>Learning Objectives</vt:lpstr>
      <vt:lpstr>Importance of Project Stakeholder Management (1 of 4)</vt:lpstr>
      <vt:lpstr>Importance of Project Stakeholder Management (2 of 4)</vt:lpstr>
      <vt:lpstr>Importance of Project Stakeholder Management (3 of 4)</vt:lpstr>
      <vt:lpstr>Importance of Project Stakeholder Management (4 of 4)</vt:lpstr>
      <vt:lpstr>Identifying Stakeholders (1 of 7)</vt:lpstr>
      <vt:lpstr>Identifying Stakeholders (2 of 7)</vt:lpstr>
      <vt:lpstr>Identifying Stakeholders (3 of 7)</vt:lpstr>
      <vt:lpstr>Identifying Stakeholders (4 of 7)</vt:lpstr>
      <vt:lpstr>Identifying Stakeholders (5 of 7)</vt:lpstr>
      <vt:lpstr>Identifying Stakeholders (6 of 7)</vt:lpstr>
      <vt:lpstr>Identifying Stakeholders (7 of 7)</vt:lpstr>
      <vt:lpstr>Planning Stakeholder Management (1 of 2)</vt:lpstr>
      <vt:lpstr>Planning Stakeholder Management (2 of 2)</vt:lpstr>
      <vt:lpstr>Managing Stakeholder Engagement (1 of 4)</vt:lpstr>
      <vt:lpstr>Managing Stakeholder Engagement (2 of 4)</vt:lpstr>
      <vt:lpstr>Managing Stakeholder Engagement (3 of 4)</vt:lpstr>
      <vt:lpstr>Managing Stakeholder Engagement (4 of 4)</vt:lpstr>
      <vt:lpstr>Best Practice</vt:lpstr>
      <vt:lpstr>Monitoring Stakeholder Engagement (1 of 2)</vt:lpstr>
      <vt:lpstr>Monitoring Stakeholder Engagement (2 of 2)</vt:lpstr>
      <vt:lpstr>Using Software to Assist in Project Stakeholder Management (1 of 2)</vt:lpstr>
      <vt:lpstr>Using Software to Assist in Project Stakeholder Management (2 of 2)</vt:lpstr>
      <vt:lpstr>Considerations For Agile/Adaptive Environments</vt:lpstr>
      <vt:lpstr>Chapter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2018-06-05T03:42:55Z</dcterms:created>
  <dcterms:modified xsi:type="dcterms:W3CDTF">2020-05-30T11:17:59Z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0x0101005042A3490737CF47A3BC21B17FB734AC</vt:lpwstr>
  </property>
</Properties>
</file>