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870" r:id="rId1"/>
  </p:sldMasterIdLst>
  <p:notesMasterIdLst>
    <p:notesMasterId r:id="rId47"/>
  </p:notesMasterIdLst>
  <p:handoutMasterIdLst>
    <p:handoutMasterId r:id="rId48"/>
  </p:handoutMasterIdLst>
  <p:sldIdLst>
    <p:sldId id="257" r:id="rId2"/>
    <p:sldId id="334" r:id="rId3"/>
    <p:sldId id="335" r:id="rId4"/>
    <p:sldId id="336" r:id="rId5"/>
    <p:sldId id="340" r:id="rId6"/>
    <p:sldId id="387" r:id="rId7"/>
    <p:sldId id="391" r:id="rId8"/>
    <p:sldId id="341" r:id="rId9"/>
    <p:sldId id="343" r:id="rId10"/>
    <p:sldId id="344" r:id="rId11"/>
    <p:sldId id="346" r:id="rId12"/>
    <p:sldId id="347" r:id="rId13"/>
    <p:sldId id="348" r:id="rId14"/>
    <p:sldId id="396" r:id="rId15"/>
    <p:sldId id="397" r:id="rId16"/>
    <p:sldId id="353" r:id="rId17"/>
    <p:sldId id="356" r:id="rId18"/>
    <p:sldId id="399" r:id="rId19"/>
    <p:sldId id="357" r:id="rId20"/>
    <p:sldId id="400" r:id="rId21"/>
    <p:sldId id="360" r:id="rId22"/>
    <p:sldId id="362" r:id="rId23"/>
    <p:sldId id="401" r:id="rId24"/>
    <p:sldId id="406" r:id="rId25"/>
    <p:sldId id="363" r:id="rId26"/>
    <p:sldId id="366" r:id="rId27"/>
    <p:sldId id="367" r:id="rId28"/>
    <p:sldId id="402" r:id="rId29"/>
    <p:sldId id="369" r:id="rId30"/>
    <p:sldId id="370" r:id="rId31"/>
    <p:sldId id="407" r:id="rId32"/>
    <p:sldId id="372" r:id="rId33"/>
    <p:sldId id="373" r:id="rId34"/>
    <p:sldId id="403" r:id="rId35"/>
    <p:sldId id="375" r:id="rId36"/>
    <p:sldId id="404" r:id="rId37"/>
    <p:sldId id="393" r:id="rId38"/>
    <p:sldId id="377" r:id="rId39"/>
    <p:sldId id="395" r:id="rId40"/>
    <p:sldId id="379" r:id="rId41"/>
    <p:sldId id="381" r:id="rId42"/>
    <p:sldId id="383" r:id="rId43"/>
    <p:sldId id="385" r:id="rId44"/>
    <p:sldId id="405" r:id="rId45"/>
    <p:sldId id="386" r:id="rId4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2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2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2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2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uthor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6699"/>
    <a:srgbClr val="5B53FF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7" autoAdjust="0"/>
    <p:restoredTop sz="94551" autoAdjust="0"/>
  </p:normalViewPr>
  <p:slideViewPr>
    <p:cSldViewPr>
      <p:cViewPr varScale="1">
        <p:scale>
          <a:sx n="104" d="100"/>
          <a:sy n="104" d="100"/>
        </p:scale>
        <p:origin x="1746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notesMaster" Target="notesMasters/notesMaster1.xml"/><Relationship Id="rId50" Type="http://schemas.openxmlformats.org/officeDocument/2006/relationships/presProps" Target="presProps.xml"/><Relationship Id="rId55" Type="http://schemas.openxmlformats.org/officeDocument/2006/relationships/customXml" Target="../customXml/item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handoutMaster" Target="handoutMasters/handoutMaster1.xml"/><Relationship Id="rId56" Type="http://schemas.openxmlformats.org/officeDocument/2006/relationships/customXml" Target="../customXml/item3.xml"/><Relationship Id="rId8" Type="http://schemas.openxmlformats.org/officeDocument/2006/relationships/slide" Target="slides/slide7.xml"/><Relationship Id="rId51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customXml" Target="../customXml/item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93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93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E7B4F1CC-2762-4A50-BFA6-AF4F471C3C6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57403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45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CF3EBEAF-6895-428A-8971-6FD8257AC81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179552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553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/>
          </a:p>
        </p:txBody>
      </p:sp>
      <p:sp>
        <p:nvSpPr>
          <p:cNvPr id="655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F486078-1A2C-484F-8A15-D073A54781C8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526137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F3EBEAF-6895-428A-8971-6FD8257AC81C}" type="slidenum">
              <a:rPr lang="en-US" smtClean="0"/>
              <a:pPr>
                <a:defRPr/>
              </a:pPr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216944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F3EBEAF-6895-428A-8971-6FD8257AC81C}" type="slidenum">
              <a:rPr lang="en-US" smtClean="0"/>
              <a:pPr>
                <a:defRPr/>
              </a:pPr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57557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F3EBEAF-6895-428A-8971-6FD8257AC81C}" type="slidenum">
              <a:rPr lang="en-US" smtClean="0"/>
              <a:pPr>
                <a:defRPr/>
              </a:pPr>
              <a:t>34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959126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F3EBEAF-6895-428A-8971-6FD8257AC81C}" type="slidenum">
              <a:rPr lang="en-US" smtClean="0"/>
              <a:pPr>
                <a:defRPr/>
              </a:pPr>
              <a:t>36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76231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F3EBEAF-6895-428A-8971-6FD8257AC81C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16358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F3EBEAF-6895-428A-8971-6FD8257AC81C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13394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F4D64B7-11BE-4AAB-A1A2-20471B7113C1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665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66564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546186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F3EBEAF-6895-428A-8971-6FD8257AC81C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327291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F3EBEAF-6895-428A-8971-6FD8257AC81C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247488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F3EBEAF-6895-428A-8971-6FD8257AC81C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953627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F3EBEAF-6895-428A-8971-6FD8257AC81C}" type="slidenum">
              <a:rPr lang="en-US" smtClean="0"/>
              <a:pPr>
                <a:defRPr/>
              </a:pPr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909271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F3EBEAF-6895-428A-8971-6FD8257AC81C}" type="slidenum">
              <a:rPr lang="en-US" smtClean="0"/>
              <a:pPr>
                <a:defRPr/>
              </a:pPr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69278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4978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Information Technology Project Management, Ninth Edition. © 2019 Cengage. May not be copied, scanned, or duplicated, in whole or in part, except for use as permitted in a license distributed with a certain product or service or otherwise on a password-protected website for classroom use.</a:t>
            </a:r>
          </a:p>
        </p:txBody>
      </p:sp>
    </p:spTree>
    <p:extLst>
      <p:ext uri="{BB962C8B-B14F-4D97-AF65-F5344CB8AC3E}">
        <p14:creationId xmlns:p14="http://schemas.microsoft.com/office/powerpoint/2010/main" val="30734507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/Divider Option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5109" y="307397"/>
            <a:ext cx="1592580" cy="360426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650456" y="4225703"/>
            <a:ext cx="1843088" cy="657225"/>
          </a:xfrm>
        </p:spPr>
        <p:txBody>
          <a:bodyPr>
            <a:normAutofit/>
          </a:bodyPr>
          <a:lstStyle>
            <a:lvl1pPr marL="0" indent="0" algn="ctr">
              <a:buNone/>
              <a:defRPr sz="1800" b="0" i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pPr lvl="0"/>
            <a:r>
              <a:rPr lang="en-US" dirty="0"/>
              <a:t>Date Here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955931" y="2275311"/>
            <a:ext cx="7232139" cy="1549400"/>
          </a:xfrm>
        </p:spPr>
        <p:txBody>
          <a:bodyPr anchor="b" anchorCtr="0">
            <a:normAutofit/>
          </a:bodyPr>
          <a:lstStyle>
            <a:lvl1pPr marL="0" indent="0" algn="ctr">
              <a:buNone/>
              <a:defRPr sz="3200" b="0" i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342900" indent="0" algn="ctr">
              <a:buNone/>
              <a:defRPr>
                <a:latin typeface="Summer Font" charset="0"/>
                <a:ea typeface="Summer Font" charset="0"/>
                <a:cs typeface="Summer Font" charset="0"/>
              </a:defRPr>
            </a:lvl2pPr>
            <a:lvl3pPr marL="685800" indent="0" algn="ctr">
              <a:buNone/>
              <a:defRPr>
                <a:latin typeface="Summer Font" charset="0"/>
                <a:ea typeface="Summer Font" charset="0"/>
                <a:cs typeface="Summer Font" charset="0"/>
              </a:defRPr>
            </a:lvl3pPr>
            <a:lvl4pPr marL="1028700" indent="0" algn="ctr">
              <a:buNone/>
              <a:defRPr>
                <a:latin typeface="Summer Font" charset="0"/>
                <a:ea typeface="Summer Font" charset="0"/>
                <a:cs typeface="Summer Font" charset="0"/>
              </a:defRPr>
            </a:lvl4pPr>
          </a:lstStyle>
          <a:p>
            <a:pPr lvl="0"/>
            <a:r>
              <a:rPr lang="en-US" dirty="0"/>
              <a:t>Click Here To Edit Headline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2151063" y="1277938"/>
            <a:ext cx="4914900" cy="1652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3826077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557683" y="413952"/>
            <a:ext cx="8033657" cy="906848"/>
          </a:xfrm>
        </p:spPr>
        <p:txBody>
          <a:bodyPr>
            <a:noAutofit/>
          </a:bodyPr>
          <a:lstStyle>
            <a:lvl1pPr marL="0" indent="0">
              <a:buNone/>
              <a:defRPr sz="2400" b="0" i="0" baseline="0">
                <a:solidFill>
                  <a:srgbClr val="006298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>
              <a:defRPr>
                <a:solidFill>
                  <a:schemeClr val="bg1"/>
                </a:solidFill>
                <a:latin typeface="Summer Font" charset="0"/>
                <a:ea typeface="Summer Font" charset="0"/>
                <a:cs typeface="Summer Font" charset="0"/>
              </a:defRPr>
            </a:lvl2pPr>
            <a:lvl3pPr>
              <a:defRPr>
                <a:solidFill>
                  <a:schemeClr val="bg1"/>
                </a:solidFill>
                <a:latin typeface="Summer Font" charset="0"/>
                <a:ea typeface="Summer Font" charset="0"/>
                <a:cs typeface="Summer Font" charset="0"/>
              </a:defRPr>
            </a:lvl3pPr>
            <a:lvl4pPr>
              <a:defRPr>
                <a:solidFill>
                  <a:schemeClr val="bg1"/>
                </a:solidFill>
                <a:latin typeface="Summer Font" charset="0"/>
                <a:ea typeface="Summer Font" charset="0"/>
                <a:cs typeface="Summer Font" charset="0"/>
              </a:defRPr>
            </a:lvl4pPr>
            <a:lvl5pPr>
              <a:defRPr>
                <a:solidFill>
                  <a:schemeClr val="bg1"/>
                </a:solidFill>
                <a:latin typeface="Summer Font" charset="0"/>
                <a:ea typeface="Summer Font" charset="0"/>
                <a:cs typeface="Summer Font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7"/>
          </p:nvPr>
        </p:nvSpPr>
        <p:spPr>
          <a:xfrm>
            <a:off x="557683" y="1638300"/>
            <a:ext cx="8033657" cy="439420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>
              <a:defRPr sz="1600"/>
            </a:lvl2pPr>
            <a:lvl3pPr marL="857250" indent="-171450">
              <a:buFontTx/>
              <a:buChar char="‒"/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942" y="6364574"/>
            <a:ext cx="1301189" cy="291532"/>
          </a:xfrm>
          <a:prstGeom prst="rect">
            <a:avLst/>
          </a:prstGeom>
        </p:spPr>
      </p:pic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716DA138-5F35-4F72-91E4-C091D1FA0C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28650" y="6156519"/>
            <a:ext cx="7886700" cy="365125"/>
          </a:xfrm>
        </p:spPr>
        <p:txBody>
          <a:bodyPr/>
          <a:lstStyle>
            <a:lvl1pPr>
              <a:defRPr sz="100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4978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Information Technology Project Management, Ninth Edition. © 2019 Cengage. May not be copied, scanned, or duplicated, in whole or in part, except for use as permitted in a license distributed with a certain product or service or otherwise on a password-protected website for classroom use.</a:t>
            </a:r>
          </a:p>
        </p:txBody>
      </p:sp>
    </p:spTree>
    <p:extLst>
      <p:ext uri="{BB962C8B-B14F-4D97-AF65-F5344CB8AC3E}">
        <p14:creationId xmlns:p14="http://schemas.microsoft.com/office/powerpoint/2010/main" val="17239863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5"/>
          <p:cNvSpPr>
            <a:spLocks noGrp="1"/>
          </p:cNvSpPr>
          <p:nvPr>
            <p:ph type="body" sz="quarter" idx="13" hasCustomPrompt="1"/>
          </p:nvPr>
        </p:nvSpPr>
        <p:spPr>
          <a:xfrm>
            <a:off x="557683" y="413952"/>
            <a:ext cx="8033657" cy="906848"/>
          </a:xfrm>
        </p:spPr>
        <p:txBody>
          <a:bodyPr>
            <a:noAutofit/>
          </a:bodyPr>
          <a:lstStyle>
            <a:lvl1pPr marL="0" indent="0">
              <a:buNone/>
              <a:defRPr sz="2400" b="0" i="0" baseline="0">
                <a:solidFill>
                  <a:srgbClr val="006298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>
              <a:defRPr>
                <a:solidFill>
                  <a:schemeClr val="bg1"/>
                </a:solidFill>
                <a:latin typeface="Summer Font" charset="0"/>
                <a:ea typeface="Summer Font" charset="0"/>
                <a:cs typeface="Summer Font" charset="0"/>
              </a:defRPr>
            </a:lvl2pPr>
            <a:lvl3pPr>
              <a:defRPr>
                <a:solidFill>
                  <a:schemeClr val="bg1"/>
                </a:solidFill>
                <a:latin typeface="Summer Font" charset="0"/>
                <a:ea typeface="Summer Font" charset="0"/>
                <a:cs typeface="Summer Font" charset="0"/>
              </a:defRPr>
            </a:lvl3pPr>
            <a:lvl4pPr>
              <a:defRPr>
                <a:solidFill>
                  <a:schemeClr val="bg1"/>
                </a:solidFill>
                <a:latin typeface="Summer Font" charset="0"/>
                <a:ea typeface="Summer Font" charset="0"/>
                <a:cs typeface="Summer Font" charset="0"/>
              </a:defRPr>
            </a:lvl4pPr>
            <a:lvl5pPr>
              <a:defRPr>
                <a:solidFill>
                  <a:schemeClr val="bg1"/>
                </a:solidFill>
                <a:latin typeface="Summer Font" charset="0"/>
                <a:ea typeface="Summer Font" charset="0"/>
                <a:cs typeface="Summer Font" charset="0"/>
              </a:defRPr>
            </a:lvl5pPr>
          </a:lstStyle>
          <a:p>
            <a:pPr lvl="0"/>
            <a:r>
              <a:rPr lang="en-US" dirty="0"/>
              <a:t>Click to edit title here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942" y="6364574"/>
            <a:ext cx="1301189" cy="291532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-872836" y="2348346"/>
            <a:ext cx="748145" cy="405246"/>
          </a:xfrm>
          <a:prstGeom prst="rect">
            <a:avLst/>
          </a:prstGeom>
          <a:noFill/>
          <a:effectLst>
            <a:outerShdw dist="12700" dir="5400000" algn="t" rotWithShape="0">
              <a:schemeClr val="tx1"/>
            </a:outerShdw>
          </a:effectLst>
        </p:spPr>
        <p:txBody>
          <a:bodyPr wrap="square" lIns="0" tIns="0" rIns="0" rtlCol="0" anchor="b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004978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71674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ontent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1504" y="225746"/>
            <a:ext cx="1048916" cy="316515"/>
          </a:xfrm>
          <a:prstGeom prst="rect">
            <a:avLst/>
          </a:prstGeom>
        </p:spPr>
      </p:pic>
      <p:sp>
        <p:nvSpPr>
          <p:cNvPr id="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803231" y="6327776"/>
            <a:ext cx="20574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0FAAE45-A79E-4541-9F85-6F09D633C756}" type="slidenum">
              <a:rPr kumimoji="0" lang="en-US" sz="2200" b="0" i="0" u="none" strike="noStrike" kern="1200" cap="none" spc="0" normalizeH="0" baseline="0" noProof="0" smtClean="0">
                <a:ln>
                  <a:noFill/>
                </a:ln>
                <a:solidFill>
                  <a:srgbClr val="004978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200" b="0" i="0" u="none" strike="noStrike" kern="1200" cap="none" spc="0" normalizeH="0" baseline="0" noProof="0" dirty="0">
              <a:ln>
                <a:noFill/>
              </a:ln>
              <a:solidFill>
                <a:srgbClr val="004978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557682" y="2202774"/>
            <a:ext cx="3813351" cy="3953578"/>
          </a:xfrm>
        </p:spPr>
        <p:txBody>
          <a:bodyPr>
            <a:normAutofit/>
          </a:bodyPr>
          <a:lstStyle>
            <a:lvl1pPr>
              <a:defRPr sz="1600"/>
            </a:lvl1pPr>
            <a:lvl2pPr marL="514350" indent="-171450">
              <a:buFontTx/>
              <a:buChar char="‒"/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3" hasCustomPrompt="1"/>
          </p:nvPr>
        </p:nvSpPr>
        <p:spPr>
          <a:xfrm>
            <a:off x="557683" y="413952"/>
            <a:ext cx="8033657" cy="906848"/>
          </a:xfrm>
        </p:spPr>
        <p:txBody>
          <a:bodyPr>
            <a:noAutofit/>
          </a:bodyPr>
          <a:lstStyle>
            <a:lvl1pPr marL="0" indent="0">
              <a:buNone/>
              <a:defRPr sz="2400" b="0" i="0" baseline="0">
                <a:solidFill>
                  <a:srgbClr val="006298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>
              <a:defRPr>
                <a:solidFill>
                  <a:schemeClr val="bg1"/>
                </a:solidFill>
                <a:latin typeface="Summer Font" charset="0"/>
                <a:ea typeface="Summer Font" charset="0"/>
                <a:cs typeface="Summer Font" charset="0"/>
              </a:defRPr>
            </a:lvl2pPr>
            <a:lvl3pPr>
              <a:defRPr>
                <a:solidFill>
                  <a:schemeClr val="bg1"/>
                </a:solidFill>
                <a:latin typeface="Summer Font" charset="0"/>
                <a:ea typeface="Summer Font" charset="0"/>
                <a:cs typeface="Summer Font" charset="0"/>
              </a:defRPr>
            </a:lvl3pPr>
            <a:lvl4pPr>
              <a:defRPr>
                <a:solidFill>
                  <a:schemeClr val="bg1"/>
                </a:solidFill>
                <a:latin typeface="Summer Font" charset="0"/>
                <a:ea typeface="Summer Font" charset="0"/>
                <a:cs typeface="Summer Font" charset="0"/>
              </a:defRPr>
            </a:lvl4pPr>
            <a:lvl5pPr>
              <a:defRPr>
                <a:solidFill>
                  <a:schemeClr val="bg1"/>
                </a:solidFill>
                <a:latin typeface="Summer Font" charset="0"/>
                <a:ea typeface="Summer Font" charset="0"/>
                <a:cs typeface="Summer Font" charset="0"/>
              </a:defRPr>
            </a:lvl5pPr>
          </a:lstStyle>
          <a:p>
            <a:pPr lvl="0"/>
            <a:r>
              <a:rPr lang="en-US" dirty="0"/>
              <a:t>Click to edit title here</a:t>
            </a:r>
          </a:p>
        </p:txBody>
      </p:sp>
      <p:sp>
        <p:nvSpPr>
          <p:cNvPr id="14" name="Text Placeholder 3"/>
          <p:cNvSpPr>
            <a:spLocks noGrp="1"/>
          </p:cNvSpPr>
          <p:nvPr>
            <p:ph type="body" sz="quarter" idx="18"/>
          </p:nvPr>
        </p:nvSpPr>
        <p:spPr>
          <a:xfrm>
            <a:off x="4777988" y="2202774"/>
            <a:ext cx="3813351" cy="3953578"/>
          </a:xfrm>
        </p:spPr>
        <p:txBody>
          <a:bodyPr>
            <a:normAutofit/>
          </a:bodyPr>
          <a:lstStyle>
            <a:lvl1pPr>
              <a:defRPr sz="1600"/>
            </a:lvl1pPr>
            <a:lvl2pPr marL="514350" indent="-171450">
              <a:buFontTx/>
              <a:buChar char="‒"/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557682" y="1609792"/>
            <a:ext cx="3813351" cy="461665"/>
          </a:xfrm>
          <a:solidFill>
            <a:schemeClr val="bg1"/>
          </a:solidFill>
          <a:effectLst>
            <a:outerShdw dist="12700" dir="5400000" algn="t" rotWithShape="0">
              <a:prstClr val="black"/>
            </a:outerShdw>
          </a:effectLst>
        </p:spPr>
        <p:txBody>
          <a:bodyPr wrap="square" tIns="91440" bIns="91440" rtlCol="0" anchor="b">
            <a:sp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en-US" sz="1800" b="1" smtClean="0">
                <a:solidFill>
                  <a:schemeClr val="tx1"/>
                </a:solidFill>
              </a:defRPr>
            </a:lvl1pPr>
            <a:lvl2pPr>
              <a:defRPr lang="en-US" smtClean="0">
                <a:solidFill>
                  <a:schemeClr val="tx1"/>
                </a:solidFill>
              </a:defRPr>
            </a:lvl2pPr>
            <a:lvl3pPr>
              <a:defRPr lang="en-US" smtClean="0">
                <a:solidFill>
                  <a:schemeClr val="tx1"/>
                </a:solidFill>
              </a:defRPr>
            </a:lvl3pPr>
          </a:lstStyle>
          <a:p>
            <a:pPr marL="0" lvl="0" algn="ctr"/>
            <a:r>
              <a:rPr lang="en-US"/>
              <a:t>Edit Master text styles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idx="20"/>
          </p:nvPr>
        </p:nvSpPr>
        <p:spPr>
          <a:xfrm>
            <a:off x="4777988" y="1609792"/>
            <a:ext cx="3813351" cy="461665"/>
          </a:xfrm>
          <a:solidFill>
            <a:schemeClr val="bg1"/>
          </a:solidFill>
          <a:effectLst>
            <a:outerShdw dist="12700" dir="5400000" algn="t" rotWithShape="0">
              <a:prstClr val="black"/>
            </a:outerShdw>
          </a:effectLst>
        </p:spPr>
        <p:txBody>
          <a:bodyPr wrap="square" tIns="91440" bIns="91440" rtlCol="0" anchor="b">
            <a:sp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en-US" sz="1800" b="1" smtClean="0">
                <a:solidFill>
                  <a:schemeClr val="tx1"/>
                </a:solidFill>
              </a:defRPr>
            </a:lvl1pPr>
            <a:lvl2pPr>
              <a:defRPr lang="en-US" smtClean="0">
                <a:solidFill>
                  <a:schemeClr val="tx1"/>
                </a:solidFill>
              </a:defRPr>
            </a:lvl2pPr>
            <a:lvl3pPr>
              <a:defRPr lang="en-US" smtClean="0">
                <a:solidFill>
                  <a:schemeClr val="tx1"/>
                </a:solidFill>
              </a:defRPr>
            </a:lvl3pPr>
          </a:lstStyle>
          <a:p>
            <a:pPr marL="0" lvl="0" algn="ctr"/>
            <a:r>
              <a:rPr lang="en-US"/>
              <a:t>Edit Master text styles</a:t>
            </a: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942" y="6364574"/>
            <a:ext cx="1301189" cy="291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14991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936">
          <p15:clr>
            <a:srgbClr val="FBAE40"/>
          </p15:clr>
        </p15:guide>
        <p15:guide id="2" pos="396">
          <p15:clr>
            <a:srgbClr val="FBAE40"/>
          </p15:clr>
        </p15:guide>
        <p15:guide id="3" orient="horz" pos="312">
          <p15:clr>
            <a:srgbClr val="FBAE40"/>
          </p15:clr>
        </p15:guide>
        <p15:guide id="4" orient="horz" pos="1752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and Content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1504" y="225746"/>
            <a:ext cx="1048916" cy="316515"/>
          </a:xfrm>
          <a:prstGeom prst="rect">
            <a:avLst/>
          </a:prstGeom>
        </p:spPr>
      </p:pic>
      <p:sp>
        <p:nvSpPr>
          <p:cNvPr id="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803231" y="6327776"/>
            <a:ext cx="20574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0FAAE45-A79E-4541-9F85-6F09D633C756}" type="slidenum">
              <a:rPr kumimoji="0" lang="en-US" sz="2200" b="0" i="0" u="none" strike="noStrike" kern="1200" cap="none" spc="0" normalizeH="0" baseline="0" noProof="0" smtClean="0">
                <a:ln>
                  <a:noFill/>
                </a:ln>
                <a:solidFill>
                  <a:srgbClr val="004978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200" b="0" i="0" u="none" strike="noStrike" kern="1200" cap="none" spc="0" normalizeH="0" baseline="0" noProof="0" dirty="0">
              <a:ln>
                <a:noFill/>
              </a:ln>
              <a:solidFill>
                <a:srgbClr val="004978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557682" y="2202774"/>
            <a:ext cx="2475302" cy="3953578"/>
          </a:xfrm>
        </p:spPr>
        <p:txBody>
          <a:bodyPr>
            <a:normAutofit/>
          </a:bodyPr>
          <a:lstStyle>
            <a:lvl1pPr>
              <a:defRPr sz="1600"/>
            </a:lvl1pPr>
            <a:lvl2pPr marL="514350" indent="-171450">
              <a:buFontTx/>
              <a:buChar char="‒"/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5" name="Text Placeholder 5"/>
          <p:cNvSpPr>
            <a:spLocks noGrp="1"/>
          </p:cNvSpPr>
          <p:nvPr>
            <p:ph type="body" sz="quarter" idx="13" hasCustomPrompt="1"/>
          </p:nvPr>
        </p:nvSpPr>
        <p:spPr>
          <a:xfrm>
            <a:off x="555172" y="413952"/>
            <a:ext cx="8033657" cy="906848"/>
          </a:xfrm>
        </p:spPr>
        <p:txBody>
          <a:bodyPr>
            <a:noAutofit/>
          </a:bodyPr>
          <a:lstStyle>
            <a:lvl1pPr marL="0" indent="0">
              <a:buNone/>
              <a:defRPr sz="2400" b="0" i="0" baseline="0">
                <a:solidFill>
                  <a:srgbClr val="006298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>
              <a:defRPr>
                <a:solidFill>
                  <a:schemeClr val="bg1"/>
                </a:solidFill>
                <a:latin typeface="Summer Font" charset="0"/>
                <a:ea typeface="Summer Font" charset="0"/>
                <a:cs typeface="Summer Font" charset="0"/>
              </a:defRPr>
            </a:lvl2pPr>
            <a:lvl3pPr>
              <a:defRPr>
                <a:solidFill>
                  <a:schemeClr val="bg1"/>
                </a:solidFill>
                <a:latin typeface="Summer Font" charset="0"/>
                <a:ea typeface="Summer Font" charset="0"/>
                <a:cs typeface="Summer Font" charset="0"/>
              </a:defRPr>
            </a:lvl3pPr>
            <a:lvl4pPr>
              <a:defRPr>
                <a:solidFill>
                  <a:schemeClr val="bg1"/>
                </a:solidFill>
                <a:latin typeface="Summer Font" charset="0"/>
                <a:ea typeface="Summer Font" charset="0"/>
                <a:cs typeface="Summer Font" charset="0"/>
              </a:defRPr>
            </a:lvl4pPr>
            <a:lvl5pPr>
              <a:defRPr>
                <a:solidFill>
                  <a:schemeClr val="bg1"/>
                </a:solidFill>
                <a:latin typeface="Summer Font" charset="0"/>
                <a:ea typeface="Summer Font" charset="0"/>
                <a:cs typeface="Summer Font" charset="0"/>
              </a:defRPr>
            </a:lvl5pPr>
          </a:lstStyle>
          <a:p>
            <a:pPr lvl="0"/>
            <a:r>
              <a:rPr lang="en-US" dirty="0"/>
              <a:t>Click to edit title here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quarter" idx="18"/>
          </p:nvPr>
        </p:nvSpPr>
        <p:spPr>
          <a:xfrm>
            <a:off x="3334349" y="2202774"/>
            <a:ext cx="2475302" cy="3953578"/>
          </a:xfrm>
        </p:spPr>
        <p:txBody>
          <a:bodyPr>
            <a:normAutofit/>
          </a:bodyPr>
          <a:lstStyle>
            <a:lvl1pPr>
              <a:defRPr sz="1600"/>
            </a:lvl1pPr>
            <a:lvl2pPr marL="514350" indent="-171450">
              <a:buFontTx/>
              <a:buChar char="‒"/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0" name="Text Placeholder 3"/>
          <p:cNvSpPr>
            <a:spLocks noGrp="1"/>
          </p:cNvSpPr>
          <p:nvPr>
            <p:ph type="body" sz="quarter" idx="20"/>
          </p:nvPr>
        </p:nvSpPr>
        <p:spPr>
          <a:xfrm>
            <a:off x="6116038" y="2202774"/>
            <a:ext cx="2475302" cy="3953578"/>
          </a:xfrm>
        </p:spPr>
        <p:txBody>
          <a:bodyPr>
            <a:normAutofit/>
          </a:bodyPr>
          <a:lstStyle>
            <a:lvl1pPr>
              <a:defRPr sz="1600"/>
            </a:lvl1pPr>
            <a:lvl2pPr marL="514350" indent="-171450">
              <a:buFontTx/>
              <a:buChar char="‒"/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557682" y="1609792"/>
            <a:ext cx="2475302" cy="461665"/>
          </a:xfrm>
          <a:solidFill>
            <a:schemeClr val="bg1"/>
          </a:solidFill>
          <a:effectLst>
            <a:outerShdw dist="12700" dir="5400000" algn="t" rotWithShape="0">
              <a:prstClr val="black"/>
            </a:outerShdw>
          </a:effectLst>
        </p:spPr>
        <p:txBody>
          <a:bodyPr wrap="square" tIns="91440" bIns="91440" rtlCol="0" anchor="b">
            <a:sp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en-US" sz="1800" b="1" smtClean="0">
                <a:solidFill>
                  <a:schemeClr val="tx1"/>
                </a:solidFill>
              </a:defRPr>
            </a:lvl1pPr>
            <a:lvl2pPr>
              <a:defRPr lang="en-US" smtClean="0">
                <a:solidFill>
                  <a:schemeClr val="tx1"/>
                </a:solidFill>
              </a:defRPr>
            </a:lvl2pPr>
            <a:lvl3pPr>
              <a:defRPr lang="en-US" smtClean="0">
                <a:solidFill>
                  <a:schemeClr val="tx1"/>
                </a:solidFill>
              </a:defRPr>
            </a:lvl3pPr>
          </a:lstStyle>
          <a:p>
            <a:pPr marL="0" lvl="0" algn="ctr"/>
            <a:r>
              <a:rPr lang="en-US"/>
              <a:t>Edit Master text styles</a:t>
            </a:r>
          </a:p>
        </p:txBody>
      </p:sp>
      <p:sp>
        <p:nvSpPr>
          <p:cNvPr id="19" name="Content Placeholder 2"/>
          <p:cNvSpPr>
            <a:spLocks noGrp="1"/>
          </p:cNvSpPr>
          <p:nvPr>
            <p:ph idx="22"/>
          </p:nvPr>
        </p:nvSpPr>
        <p:spPr>
          <a:xfrm>
            <a:off x="3334349" y="1609792"/>
            <a:ext cx="2475302" cy="461665"/>
          </a:xfrm>
          <a:solidFill>
            <a:schemeClr val="bg1"/>
          </a:solidFill>
          <a:effectLst>
            <a:outerShdw dist="12700" dir="5400000" algn="t" rotWithShape="0">
              <a:prstClr val="black"/>
            </a:outerShdw>
          </a:effectLst>
        </p:spPr>
        <p:txBody>
          <a:bodyPr wrap="square" tIns="91440" bIns="91440" rtlCol="0" anchor="b">
            <a:sp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en-US" sz="1800" b="1" smtClean="0">
                <a:solidFill>
                  <a:schemeClr val="tx1"/>
                </a:solidFill>
              </a:defRPr>
            </a:lvl1pPr>
            <a:lvl2pPr>
              <a:defRPr lang="en-US" smtClean="0">
                <a:solidFill>
                  <a:schemeClr val="tx1"/>
                </a:solidFill>
              </a:defRPr>
            </a:lvl2pPr>
            <a:lvl3pPr>
              <a:defRPr lang="en-US" smtClean="0">
                <a:solidFill>
                  <a:schemeClr val="tx1"/>
                </a:solidFill>
              </a:defRPr>
            </a:lvl3pPr>
          </a:lstStyle>
          <a:p>
            <a:pPr marL="0" lvl="0" algn="ctr"/>
            <a:r>
              <a:rPr lang="en-US"/>
              <a:t>Edit Master text styles</a:t>
            </a:r>
          </a:p>
        </p:txBody>
      </p:sp>
      <p:sp>
        <p:nvSpPr>
          <p:cNvPr id="23" name="Content Placeholder 2"/>
          <p:cNvSpPr>
            <a:spLocks noGrp="1"/>
          </p:cNvSpPr>
          <p:nvPr>
            <p:ph idx="23"/>
          </p:nvPr>
        </p:nvSpPr>
        <p:spPr>
          <a:xfrm>
            <a:off x="6109465" y="1609792"/>
            <a:ext cx="2475302" cy="461665"/>
          </a:xfrm>
          <a:solidFill>
            <a:schemeClr val="bg1"/>
          </a:solidFill>
          <a:effectLst>
            <a:outerShdw dist="12700" dir="5400000" algn="t" rotWithShape="0">
              <a:prstClr val="black"/>
            </a:outerShdw>
          </a:effectLst>
        </p:spPr>
        <p:txBody>
          <a:bodyPr wrap="square" tIns="91440" bIns="91440" rtlCol="0" anchor="b">
            <a:sp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en-US" sz="1800" b="1" smtClean="0">
                <a:solidFill>
                  <a:schemeClr val="tx1"/>
                </a:solidFill>
              </a:defRPr>
            </a:lvl1pPr>
            <a:lvl2pPr>
              <a:defRPr lang="en-US" smtClean="0">
                <a:solidFill>
                  <a:schemeClr val="tx1"/>
                </a:solidFill>
              </a:defRPr>
            </a:lvl2pPr>
            <a:lvl3pPr>
              <a:defRPr lang="en-US" smtClean="0">
                <a:solidFill>
                  <a:schemeClr val="tx1"/>
                </a:solidFill>
              </a:defRPr>
            </a:lvl3pPr>
          </a:lstStyle>
          <a:p>
            <a:pPr marL="0" lvl="0" algn="ctr"/>
            <a:r>
              <a:rPr lang="en-US"/>
              <a:t>Edit Master text styles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942" y="6364574"/>
            <a:ext cx="1301189" cy="291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399403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936">
          <p15:clr>
            <a:srgbClr val="FBAE40"/>
          </p15:clr>
        </p15:guide>
        <p15:guide id="2" pos="396">
          <p15:clr>
            <a:srgbClr val="FBAE40"/>
          </p15:clr>
        </p15:guide>
        <p15:guide id="3" orient="horz" pos="312">
          <p15:clr>
            <a:srgbClr val="FBAE40"/>
          </p15:clr>
        </p15:guide>
        <p15:guide id="4" orient="horz" pos="1752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803231" y="6327776"/>
            <a:ext cx="20574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F11DC2A-2F4E-4F79-A3F5-88DB509F96F8}" type="slidenum">
              <a:rPr kumimoji="0" lang="en-US" sz="2200" b="0" i="0" u="none" strike="noStrike" kern="1200" cap="none" spc="0" normalizeH="0" baseline="0" noProof="0" smtClean="0">
                <a:ln>
                  <a:noFill/>
                </a:ln>
                <a:solidFill>
                  <a:srgbClr val="004978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200" b="0" i="0" u="none" strike="noStrike" kern="1200" cap="none" spc="0" normalizeH="0" baseline="0" noProof="0" dirty="0">
              <a:ln>
                <a:noFill/>
              </a:ln>
              <a:solidFill>
                <a:srgbClr val="004978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942" y="6364574"/>
            <a:ext cx="1301189" cy="291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46025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48A5D6-B081-4DEA-AFA6-7CE8497C3BF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900ECD3-241C-498C-AE8A-C369AAB146E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D44DE4E-2EA8-4FEC-8923-3AF317539A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200" b="0" i="0" u="none" strike="noStrike" kern="1200" cap="none" spc="0" normalizeH="0" baseline="0" noProof="0" dirty="0">
              <a:ln>
                <a:noFill/>
              </a:ln>
              <a:solidFill>
                <a:srgbClr val="004978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7D84E6-27AD-4EEA-A335-664FA1B1ED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4978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Information Technology Project Management, Ninth Edition. © 2019 Cengage. May not be copied, scanned, or duplicated, in whole or in part, except for use as permitted in a license distributed with a certain product or service or otherwise on a password-protected website for classroom use.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036050-30CC-48E6-8A82-5CEB2AD3F0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86E95EF-C699-41F4-A9B7-78276692A070}" type="slidenum">
              <a:rPr kumimoji="0" lang="en-US" sz="2200" b="0" i="0" u="none" strike="noStrike" kern="1200" cap="none" spc="0" normalizeH="0" baseline="0" noProof="0" smtClean="0">
                <a:ln>
                  <a:noFill/>
                </a:ln>
                <a:solidFill>
                  <a:srgbClr val="004978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200" b="0" i="0" u="none" strike="noStrike" kern="1200" cap="none" spc="0" normalizeH="0" baseline="0" noProof="0" dirty="0">
              <a:ln>
                <a:noFill/>
              </a:ln>
              <a:solidFill>
                <a:srgbClr val="004978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685141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B4268F-3C1B-46C6-8416-CC17C6037C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195AC9-BFC6-4E47-89AB-74CA8BB509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6DA138-5F35-4F72-91E4-C091D1FA0C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28650" y="6156519"/>
            <a:ext cx="7886700" cy="365125"/>
          </a:xfrm>
        </p:spPr>
        <p:txBody>
          <a:bodyPr/>
          <a:lstStyle>
            <a:lvl1pPr>
              <a:defRPr sz="100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4978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Information Technology Project Management, Ninth Edition. © 2019 Cengage. May not be copied, scanned, or duplicated, in whole or in part, except for use as permitted in a license distributed with a certain product or service or otherwise on a password-protected website for classroom use.</a:t>
            </a:r>
          </a:p>
        </p:txBody>
      </p:sp>
    </p:spTree>
    <p:extLst>
      <p:ext uri="{BB962C8B-B14F-4D97-AF65-F5344CB8AC3E}">
        <p14:creationId xmlns:p14="http://schemas.microsoft.com/office/powerpoint/2010/main" val="17611096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6DA138-5F35-4F72-91E4-C091D1FA0C9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28650" y="6156519"/>
            <a:ext cx="7886700" cy="365125"/>
          </a:xfrm>
        </p:spPr>
        <p:txBody>
          <a:bodyPr/>
          <a:lstStyle>
            <a:lvl1pPr>
              <a:defRPr sz="100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4978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Information Technology Project Management, Ninth Edition. © 2019 Cengage. May not be copied, scanned, or duplicated, in whole or in part, except for use as permitted in a license distributed with a certain product or service or otherwise on a password-protected website for classroom use.</a:t>
            </a:r>
          </a:p>
        </p:txBody>
      </p:sp>
    </p:spTree>
    <p:extLst>
      <p:ext uri="{BB962C8B-B14F-4D97-AF65-F5344CB8AC3E}">
        <p14:creationId xmlns:p14="http://schemas.microsoft.com/office/powerpoint/2010/main" val="42026044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1" r:id="rId1"/>
    <p:sldLayoutId id="2147483872" r:id="rId2"/>
    <p:sldLayoutId id="2147483873" r:id="rId3"/>
    <p:sldLayoutId id="2147483874" r:id="rId4"/>
    <p:sldLayoutId id="2147483875" r:id="rId5"/>
    <p:sldLayoutId id="2147483876" r:id="rId6"/>
    <p:sldLayoutId id="2147483877" r:id="rId7"/>
    <p:sldLayoutId id="2147483878" r:id="rId8"/>
    <p:sldLayoutId id="2147483879" r:id="rId9"/>
  </p:sldLayoutIdLst>
  <p:hf sldNum="0"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2600" b="0" i="0" kern="1200">
          <a:solidFill>
            <a:schemeClr val="tx1"/>
          </a:solidFill>
          <a:latin typeface="Open Sans" charset="0"/>
          <a:ea typeface="Open Sans" charset="0"/>
          <a:cs typeface="Open Sans" charset="0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/>
        <a:buChar char="•"/>
        <a:defRPr sz="2100" b="0" i="0" kern="1200">
          <a:solidFill>
            <a:schemeClr val="tx1"/>
          </a:solidFill>
          <a:latin typeface="Open Sans Regular" charset="0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800" b="0" i="0" kern="1200">
          <a:solidFill>
            <a:schemeClr val="tx1"/>
          </a:solidFill>
          <a:latin typeface="Open Sans Regular" charset="0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500" b="0" i="0" kern="1200">
          <a:solidFill>
            <a:schemeClr val="tx1"/>
          </a:solidFill>
          <a:latin typeface="Open Sans Regular" charset="0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b="0" i="0" kern="1200">
          <a:solidFill>
            <a:schemeClr val="tx1"/>
          </a:solidFill>
          <a:latin typeface="Open Sans Regular" charset="0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b="0" i="0" kern="1200">
          <a:solidFill>
            <a:schemeClr val="tx1"/>
          </a:solidFill>
          <a:latin typeface="Open Sans Regular" charset="0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9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9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9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6.jpe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9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9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Chapter 6:</a:t>
            </a:r>
            <a:br>
              <a:rPr lang="en-US" dirty="0"/>
            </a:br>
            <a:r>
              <a:rPr lang="en-US" dirty="0"/>
              <a:t>Project Schedule Management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FEA678C-CB25-4CEB-83A5-C415C018AF1A}"/>
              </a:ext>
            </a:extLst>
          </p:cNvPr>
          <p:cNvSpPr/>
          <p:nvPr/>
        </p:nvSpPr>
        <p:spPr>
          <a:xfrm>
            <a:off x="381000" y="6096000"/>
            <a:ext cx="8686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800" i="1" dirty="0"/>
              <a:t>Note: The slides are adopted from: Kathy Schwalbe. Information Technology Project Management, Course Technology, 9</a:t>
            </a:r>
            <a:r>
              <a:rPr lang="en-US" sz="1800" i="1" baseline="30000" dirty="0"/>
              <a:t>th</a:t>
            </a:r>
            <a:r>
              <a:rPr lang="en-US" sz="1800" i="1" dirty="0"/>
              <a:t>  Edition, 2018</a:t>
            </a:r>
            <a:r>
              <a:rPr lang="en-US" sz="1600" i="1" dirty="0"/>
              <a:t> [with modifications]</a:t>
            </a:r>
            <a:endParaRPr lang="en-US" sz="1800" i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Sequencing Activities (1 of 6)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Sequencing process involves evaluating the reasons for dependencies and the different types of dependencies</a:t>
            </a:r>
          </a:p>
          <a:p>
            <a:pPr lvl="1"/>
            <a:r>
              <a:rPr lang="en-US" dirty="0"/>
              <a:t>A dependency or relationship is the sequencing of project activities or tasks	</a:t>
            </a:r>
          </a:p>
          <a:p>
            <a:pPr lvl="2"/>
            <a:r>
              <a:rPr lang="en-US" dirty="0"/>
              <a:t>Mandatory dependencies: inherent in the nature of the work being performed on a project, sometimes referred to as hard logic</a:t>
            </a:r>
          </a:p>
          <a:p>
            <a:pPr lvl="2"/>
            <a:r>
              <a:rPr lang="en-US" dirty="0"/>
              <a:t>Discretionary dependencies: defined by the project team, sometimes referred to as soft logic. and should be used with care since they may limit later scheduling options</a:t>
            </a:r>
          </a:p>
          <a:p>
            <a:pPr lvl="2"/>
            <a:r>
              <a:rPr lang="en-US" dirty="0"/>
              <a:t>External dependencies: involve relationships between project and non-project activities</a:t>
            </a:r>
          </a:p>
          <a:p>
            <a:pPr lvl="2"/>
            <a:endParaRPr lang="en-US" dirty="0"/>
          </a:p>
        </p:txBody>
      </p:sp>
      <p:sp>
        <p:nvSpPr>
          <p:cNvPr id="2" name="Footer Placeholder 1" hidden="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noProof="0" dirty="0">
                <a:latin typeface="Times New Roman" panose="02020603050405020304" pitchFamily="18" charset="0"/>
              </a:rPr>
              <a:t>Information Technology Project Management, Ninth Edition. © 2019 Cengage. May not be copied, scanned, or duplicated, in whole or in part, except for use as permitted in a license distributed with a certain product or service or otherwise on a password-protected website for classroom use.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Sequencing Activities (2 of 6)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Network diagrams are the preferred technique for showing activity sequencing</a:t>
            </a:r>
          </a:p>
          <a:p>
            <a:pPr lvl="1"/>
            <a:r>
              <a:rPr lang="en-US" dirty="0"/>
              <a:t>Schematic display of the logical relationships among, or sequencing of, project activities</a:t>
            </a:r>
          </a:p>
          <a:p>
            <a:pPr lvl="1"/>
            <a:r>
              <a:rPr lang="en-US" dirty="0"/>
              <a:t>Two main formats are the arrow and precedence diagramming methods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noProof="0" dirty="0">
                <a:latin typeface="Times New Roman" panose="02020603050405020304" pitchFamily="18" charset="0"/>
              </a:rPr>
              <a:t>Information Technology Project Management, Ninth Edition. © 2019 Cengage. May not be copied, scanned, or duplicated, in whole or in part, except for use as permitted in a license distributed with a certain product or service or otherwise on a password-protected website for classroom use.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Sequencing Activities (3 of 6)</a:t>
            </a:r>
          </a:p>
        </p:txBody>
      </p:sp>
      <p:pic>
        <p:nvPicPr>
          <p:cNvPr id="2" name="Picture 1" descr="Image displays a sample network diagram.&#10;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435" y="2057400"/>
            <a:ext cx="5905129" cy="2956560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noProof="0" dirty="0">
                <a:latin typeface="Times New Roman" panose="02020603050405020304" pitchFamily="18" charset="0"/>
              </a:rPr>
              <a:t>Information Technology Project Management, Ninth Edition. © 2019 Cengage. May not be copied, scanned, or duplicated, in whole or in part, except for use as permitted in a license distributed with a certain product or service or otherwise on a password-protected website for classroom use.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Sequencing Activities (4 of 6)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dirty="0"/>
              <a:t>Arrow diagramming method (ADM) (i.e., activity-on-arrow network diagrams)</a:t>
            </a:r>
          </a:p>
          <a:p>
            <a:pPr lvl="1"/>
            <a:r>
              <a:rPr lang="en-US" dirty="0"/>
              <a:t>Activities are represented by arrows</a:t>
            </a:r>
          </a:p>
          <a:p>
            <a:pPr lvl="1"/>
            <a:r>
              <a:rPr lang="en-US" dirty="0"/>
              <a:t>Nodes or circles are the starting and ending points of activities</a:t>
            </a:r>
          </a:p>
          <a:p>
            <a:pPr lvl="1"/>
            <a:r>
              <a:rPr lang="en-US" dirty="0"/>
              <a:t>Only show finish-to-start dependencies</a:t>
            </a:r>
          </a:p>
          <a:p>
            <a:pPr lvl="1"/>
            <a:r>
              <a:rPr lang="en-US" dirty="0"/>
              <a:t>Refer to the text for the step-by-step process of creating AOA diagrams</a:t>
            </a:r>
          </a:p>
          <a:p>
            <a:r>
              <a:rPr lang="en-US" dirty="0"/>
              <a:t>Precedence diagramming method (PDM) </a:t>
            </a:r>
          </a:p>
          <a:p>
            <a:pPr lvl="1"/>
            <a:r>
              <a:rPr lang="en-US" dirty="0"/>
              <a:t>Network diagramming technique in which boxes represent activities</a:t>
            </a:r>
          </a:p>
          <a:p>
            <a:r>
              <a:rPr lang="en-US" dirty="0"/>
              <a:t>Types of dependencies or relationships between activities</a:t>
            </a:r>
          </a:p>
          <a:p>
            <a:pPr lvl="1"/>
            <a:r>
              <a:rPr lang="en-US" dirty="0"/>
              <a:t>Finish-to-start </a:t>
            </a:r>
          </a:p>
          <a:p>
            <a:pPr lvl="1"/>
            <a:r>
              <a:rPr lang="en-US" dirty="0"/>
              <a:t>Start-to-start </a:t>
            </a:r>
          </a:p>
          <a:p>
            <a:pPr lvl="1"/>
            <a:r>
              <a:rPr lang="en-US" dirty="0"/>
              <a:t>Finish-to-finish</a:t>
            </a:r>
          </a:p>
          <a:p>
            <a:pPr lvl="1"/>
            <a:r>
              <a:rPr lang="en-US" dirty="0"/>
              <a:t>Start-to-finish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noProof="0" dirty="0">
                <a:latin typeface="Times New Roman" panose="02020603050405020304" pitchFamily="18" charset="0"/>
              </a:rPr>
              <a:t>Information Technology Project Management, Ninth Edition. © 2019 Cengage. May not be copied, scanned, or duplicated, in whole or in part, except for use as permitted in a license distributed with a certain product or service or otherwise on a password-protected website for classroom use.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Sequencing Activities (5 of 6)</a:t>
            </a:r>
          </a:p>
        </p:txBody>
      </p:sp>
      <p:pic>
        <p:nvPicPr>
          <p:cNvPr id="3" name="Picture 2" descr="Image illustrates task dependencies that can occur among project activities based on a Microsoft Project help screen.&#10;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5743" y="1690689"/>
            <a:ext cx="6092513" cy="3572256"/>
          </a:xfrm>
          <a:prstGeom prst="rect">
            <a:avLst/>
          </a:prstGeom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noProof="0" dirty="0">
                <a:latin typeface="Times New Roman" panose="02020603050405020304" pitchFamily="18" charset="0"/>
              </a:rPr>
              <a:t>Information Technology Project Management, Ninth Edition. © 2019 Cengage. May not be copied, scanned, or duplicated, in whole or in part, except for use as permitted in a license distributed with a certain product or service or otherwise on a password-protected website for classroom use.</a:t>
            </a:r>
          </a:p>
        </p:txBody>
      </p:sp>
    </p:spTree>
    <p:extLst>
      <p:ext uri="{BB962C8B-B14F-4D97-AF65-F5344CB8AC3E}">
        <p14:creationId xmlns:p14="http://schemas.microsoft.com/office/powerpoint/2010/main" val="232270388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Sequencing Activities (6 of 6)</a:t>
            </a:r>
          </a:p>
        </p:txBody>
      </p:sp>
      <p:pic>
        <p:nvPicPr>
          <p:cNvPr id="3" name="Picture 2" descr="Image illustrates Project X using the precedence diagramming method.&#10;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620" y="2133600"/>
            <a:ext cx="7546760" cy="2595372"/>
          </a:xfrm>
          <a:prstGeom prst="rect">
            <a:avLst/>
          </a:prstGeom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noProof="0" dirty="0">
                <a:latin typeface="Times New Roman" panose="02020603050405020304" pitchFamily="18" charset="0"/>
              </a:rPr>
              <a:t>Information Technology Project Management, Ninth Edition. © 2019 Cengage. May not be copied, scanned, or duplicated, in whole or in part, except for use as permitted in a license distributed with a certain product or service or otherwise on a password-protected website for classroom use.</a:t>
            </a:r>
          </a:p>
        </p:txBody>
      </p:sp>
    </p:spTree>
    <p:extLst>
      <p:ext uri="{BB962C8B-B14F-4D97-AF65-F5344CB8AC3E}">
        <p14:creationId xmlns:p14="http://schemas.microsoft.com/office/powerpoint/2010/main" val="154864462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Estimating Activity Durations 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Duration includes the actual amount of time worked on an activity plus elapsed time</a:t>
            </a:r>
          </a:p>
          <a:p>
            <a:pPr lvl="1"/>
            <a:r>
              <a:rPr lang="en-US" dirty="0"/>
              <a:t>Effort is the number of workdays or work hours required to complete a task and does not normally equal duration</a:t>
            </a:r>
          </a:p>
          <a:p>
            <a:r>
              <a:rPr lang="en-US" dirty="0"/>
              <a:t>People doing the work should help create estimates</a:t>
            </a:r>
          </a:p>
          <a:p>
            <a:pPr lvl="1"/>
            <a:r>
              <a:rPr lang="en-US" dirty="0"/>
              <a:t>An expert should review them</a:t>
            </a:r>
          </a:p>
          <a:p>
            <a:r>
              <a:rPr lang="en-US" dirty="0"/>
              <a:t>A three-point estimate is an estimate that includes an optimistic, most likely, and pessimistic estimate</a:t>
            </a:r>
          </a:p>
          <a:p>
            <a:pPr lvl="1"/>
            <a:r>
              <a:rPr lang="en-US" dirty="0"/>
              <a:t>Three-point estimates are needed for PERT and Monte Carlo simulations</a:t>
            </a:r>
          </a:p>
          <a:p>
            <a:pPr lvl="1"/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noProof="0" dirty="0">
                <a:latin typeface="Times New Roman" panose="02020603050405020304" pitchFamily="18" charset="0"/>
              </a:rPr>
              <a:t>Information Technology Project Management, Ninth Edition. © 2019 Cengage. May not be copied, scanned, or duplicated, in whole or in part, except for use as permitted in a license distributed with a certain product or service or otherwise on a password-protected website for classroom use.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Developing the Schedule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Uses results of the other time management processes to determine the start and end date of the project</a:t>
            </a:r>
          </a:p>
          <a:p>
            <a:pPr lvl="1"/>
            <a:r>
              <a:rPr lang="en-US" dirty="0"/>
              <a:t>Ultimate goal is to create a realistic project schedule that provides a basis for monitoring project progress for the time dimension of the project</a:t>
            </a:r>
          </a:p>
          <a:p>
            <a:r>
              <a:rPr lang="en-US" dirty="0"/>
              <a:t>Important tools and techniques </a:t>
            </a:r>
          </a:p>
          <a:p>
            <a:pPr lvl="1"/>
            <a:r>
              <a:rPr lang="en-US" dirty="0"/>
              <a:t>Gantt charts</a:t>
            </a:r>
          </a:p>
          <a:p>
            <a:pPr lvl="1"/>
            <a:r>
              <a:rPr lang="en-US" dirty="0"/>
              <a:t>Critical path analysis</a:t>
            </a:r>
          </a:p>
          <a:p>
            <a:pPr lvl="1"/>
            <a:r>
              <a:rPr lang="en-US" dirty="0"/>
              <a:t>Critical chain scheduling</a:t>
            </a:r>
          </a:p>
          <a:p>
            <a:pPr lvl="1"/>
            <a:r>
              <a:rPr lang="en-US" dirty="0"/>
              <a:t>PERT analysis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noProof="0" dirty="0">
                <a:latin typeface="Times New Roman" panose="02020603050405020304" pitchFamily="18" charset="0"/>
              </a:rPr>
              <a:t>Information Technology Project Management, Ninth Edition. © 2019 Cengage. May not be copied, scanned, or duplicated, in whole or in part, except for use as permitted in a license distributed with a certain product or service or otherwise on a password-protected website for classroom use.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Gantt Charts (1 of 5)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Provide a standard format for displaying project schedule information by listing project activities and corresponding start and finish dates in a calendar form</a:t>
            </a:r>
          </a:p>
          <a:p>
            <a:pPr lvl="1"/>
            <a:r>
              <a:rPr lang="en-US" dirty="0"/>
              <a:t>Symbols </a:t>
            </a:r>
          </a:p>
          <a:p>
            <a:pPr lvl="2"/>
            <a:r>
              <a:rPr lang="en-US" dirty="0"/>
              <a:t>Black diamond: milestones </a:t>
            </a:r>
          </a:p>
          <a:p>
            <a:pPr lvl="2"/>
            <a:r>
              <a:rPr lang="en-US" dirty="0"/>
              <a:t>Thick black bars: summary tasks</a:t>
            </a:r>
          </a:p>
          <a:p>
            <a:pPr lvl="2"/>
            <a:r>
              <a:rPr lang="en-US" dirty="0"/>
              <a:t>Light gray horizontal bars: durations of tasks</a:t>
            </a:r>
          </a:p>
          <a:p>
            <a:pPr lvl="2"/>
            <a:r>
              <a:rPr lang="en-US" dirty="0"/>
              <a:t>Arrows: dependencies between tasks</a:t>
            </a:r>
          </a:p>
          <a:p>
            <a:pPr lvl="1"/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noProof="0" dirty="0">
                <a:latin typeface="Times New Roman" panose="02020603050405020304" pitchFamily="18" charset="0"/>
              </a:rPr>
              <a:t>Information Technology Project Management, Ninth Edition. © 2019 Cengage. May not be copied, scanned, or duplicated, in whole or in part, except for use as permitted in a license distributed with a certain product or service or otherwise on a password-protected website for classroom use.</a:t>
            </a:r>
          </a:p>
        </p:txBody>
      </p:sp>
    </p:spTree>
    <p:extLst>
      <p:ext uri="{BB962C8B-B14F-4D97-AF65-F5344CB8AC3E}">
        <p14:creationId xmlns:p14="http://schemas.microsoft.com/office/powerpoint/2010/main" val="224129154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Gantt Charts (2 of 5)</a:t>
            </a:r>
          </a:p>
        </p:txBody>
      </p:sp>
      <p:pic>
        <p:nvPicPr>
          <p:cNvPr id="3" name="Picture 2" descr="Image displays a simple Gantt chart for Project X created with Microsoft Project.&#10;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9047" y="1698063"/>
            <a:ext cx="6605905" cy="3861661"/>
          </a:xfrm>
          <a:prstGeom prst="rect">
            <a:avLst/>
          </a:prstGeom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noProof="0" dirty="0">
                <a:latin typeface="Times New Roman" panose="02020603050405020304" pitchFamily="18" charset="0"/>
              </a:rPr>
              <a:t>Information Technology Project Management, Ninth Edition. © 2019 Cengage. May not be copied, scanned, or duplicated, in whole or in part, except for use as permitted in a license distributed with a certain product or service or otherwise on a password-protected website for classroom use.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Learning Objectives (1 of 2)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dirty="0"/>
              <a:t>Illustrate the importance that project schedules and good project schedule management can have in helping to make projects successful</a:t>
            </a:r>
          </a:p>
          <a:p>
            <a:r>
              <a:rPr lang="en-US" dirty="0"/>
              <a:t>Discuss the process of planning schedule management</a:t>
            </a:r>
          </a:p>
          <a:p>
            <a:r>
              <a:rPr lang="en-US" dirty="0"/>
              <a:t>Define activities as the basis for developing project schedules</a:t>
            </a:r>
          </a:p>
          <a:p>
            <a:r>
              <a:rPr lang="en-US" dirty="0"/>
              <a:t>Describe how project managers use network diagrams and dependencies to assist in activity sequencing</a:t>
            </a:r>
          </a:p>
          <a:p>
            <a:r>
              <a:rPr lang="en-US" dirty="0"/>
              <a:t>Explain how various tools and techniques help project managers perform activity duration estimates</a:t>
            </a:r>
          </a:p>
          <a:p>
            <a:r>
              <a:rPr lang="en-US" dirty="0"/>
              <a:t>Use a Gantt chart for planning and tracking schedule information, find the critical path for a project, and describe how critical chain scheduling and the Program Evaluation and Review Technique (PERT) affect schedule development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noProof="0" dirty="0">
                <a:latin typeface="Times New Roman" panose="02020603050405020304" pitchFamily="18" charset="0"/>
              </a:rPr>
              <a:t>Information Technology Project Management, Ninth Edition. © 2019 Cengage. May not be copied, scanned, or duplicated, in whole or in part, except for use as permitted in a license distributed with a certain product or service or otherwise on a password-protected website for classroom use.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Gantt Charts (3 of 5)</a:t>
            </a:r>
          </a:p>
        </p:txBody>
      </p:sp>
      <p:pic>
        <p:nvPicPr>
          <p:cNvPr id="3" name="Picture 2" descr="Image displays a more complex Gantt chart based on a software launch project from a Microsoft template.&#10;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0615" y="1690689"/>
            <a:ext cx="5842769" cy="3893820"/>
          </a:xfrm>
          <a:prstGeom prst="rect">
            <a:avLst/>
          </a:prstGeom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noProof="0" dirty="0">
                <a:latin typeface="Times New Roman" panose="02020603050405020304" pitchFamily="18" charset="0"/>
              </a:rPr>
              <a:t>Information Technology Project Management, Ninth Edition. © 2019 Cengage. May not be copied, scanned, or duplicated, in whole or in part, except for use as permitted in a license distributed with a certain product or service or otherwise on a password-protected website for classroom use.</a:t>
            </a:r>
          </a:p>
        </p:txBody>
      </p:sp>
    </p:spTree>
    <p:extLst>
      <p:ext uri="{BB962C8B-B14F-4D97-AF65-F5344CB8AC3E}">
        <p14:creationId xmlns:p14="http://schemas.microsoft.com/office/powerpoint/2010/main" val="98648880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Gantt Charts (4 of 5)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Adding milestones to Gantt charts</a:t>
            </a:r>
          </a:p>
          <a:p>
            <a:pPr lvl="1"/>
            <a:r>
              <a:rPr lang="en-US" dirty="0"/>
              <a:t>Many people like to focus on meeting milestones, especially for large projects</a:t>
            </a:r>
          </a:p>
          <a:p>
            <a:pPr lvl="2"/>
            <a:r>
              <a:rPr lang="en-US" dirty="0"/>
              <a:t>Milestones emphasize important events or accomplishments on projects</a:t>
            </a:r>
          </a:p>
          <a:p>
            <a:r>
              <a:rPr lang="en-US" dirty="0"/>
              <a:t>SMART Criteria for milestones </a:t>
            </a:r>
          </a:p>
          <a:p>
            <a:pPr lvl="1"/>
            <a:r>
              <a:rPr lang="en-US" dirty="0"/>
              <a:t>Specific</a:t>
            </a:r>
          </a:p>
          <a:p>
            <a:pPr lvl="1"/>
            <a:r>
              <a:rPr lang="en-US" dirty="0"/>
              <a:t>Measurable</a:t>
            </a:r>
          </a:p>
          <a:p>
            <a:pPr lvl="1"/>
            <a:r>
              <a:rPr lang="en-US" dirty="0"/>
              <a:t>Assignable</a:t>
            </a:r>
          </a:p>
          <a:p>
            <a:pPr lvl="1"/>
            <a:r>
              <a:rPr lang="en-US" dirty="0"/>
              <a:t>Realistic</a:t>
            </a:r>
          </a:p>
          <a:p>
            <a:pPr lvl="1"/>
            <a:r>
              <a:rPr lang="en-US" dirty="0"/>
              <a:t>Time-framed</a:t>
            </a:r>
          </a:p>
          <a:p>
            <a:pPr lvl="1"/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noProof="0" dirty="0">
                <a:latin typeface="Times New Roman" panose="02020603050405020304" pitchFamily="18" charset="0"/>
              </a:rPr>
              <a:t>Information Technology Project Management, Ninth Edition. © 2019 Cengage. May not be copied, scanned, or duplicated, in whole or in part, except for use as permitted in a license distributed with a certain product or service or otherwise on a password-protected website for classroom use.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Gantt Charts (5 of 5)</a:t>
            </a:r>
          </a:p>
        </p:txBody>
      </p:sp>
      <p:pic>
        <p:nvPicPr>
          <p:cNvPr id="2" name="Picture 1" descr="Image displays  a Tracking Gantt chart comparing planned and actual project schedule information.&#10;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1028" y="1683315"/>
            <a:ext cx="5741943" cy="3569208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noProof="0" dirty="0">
                <a:latin typeface="Times New Roman" panose="02020603050405020304" pitchFamily="18" charset="0"/>
              </a:rPr>
              <a:t>Information Technology Project Management, Ninth Edition. © 2019 Cengage. May not be copied, scanned, or duplicated, in whole or in part, except for use as permitted in a license distributed with a certain product or service or otherwise on a password-protected website for classroom use.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Critical Path Method (CPM) (1 of 2)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dirty="0"/>
              <a:t>Network diagramming technique used to predict total project duration</a:t>
            </a:r>
          </a:p>
          <a:p>
            <a:pPr lvl="1"/>
            <a:r>
              <a:rPr lang="en-US" dirty="0"/>
              <a:t>Critical path: series of activities that determine the earliest time by which the project can be completed</a:t>
            </a:r>
          </a:p>
          <a:p>
            <a:pPr lvl="2"/>
            <a:r>
              <a:rPr lang="en-US" dirty="0"/>
              <a:t>The longest path through the network diagram and has the least amount of slack or float; amount of time an activity may be delayed without delaying a succeeding activity or the project finish date</a:t>
            </a:r>
          </a:p>
          <a:p>
            <a:r>
              <a:rPr lang="en-US" dirty="0"/>
              <a:t>Calculating the critical path</a:t>
            </a:r>
          </a:p>
          <a:p>
            <a:pPr lvl="1"/>
            <a:r>
              <a:rPr lang="en-US" dirty="0"/>
              <a:t>Develop a good network diagram and add the duration estimates for all activities on each path through the network diagram</a:t>
            </a:r>
          </a:p>
          <a:p>
            <a:pPr lvl="2"/>
            <a:r>
              <a:rPr lang="en-US" dirty="0"/>
              <a:t>Longest path is the critical path</a:t>
            </a:r>
          </a:p>
          <a:p>
            <a:pPr lvl="1"/>
            <a:r>
              <a:rPr lang="en-US" dirty="0"/>
              <a:t>If one or more of the activities on the critical path takes longer than planned, the whole project schedule will slip unless the project manager takes corrective action</a:t>
            </a:r>
          </a:p>
          <a:p>
            <a:pPr lvl="1"/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noProof="0" dirty="0">
                <a:latin typeface="Times New Roman" panose="02020603050405020304" pitchFamily="18" charset="0"/>
              </a:rPr>
              <a:t>Information Technology Project Management, Ninth Edition. © 2019 Cengage. May not be copied, scanned, or duplicated, in whole or in part, except for use as permitted in a license distributed with a certain product or service or otherwise on a password-protected website for classroom use.</a:t>
            </a:r>
          </a:p>
        </p:txBody>
      </p:sp>
    </p:spTree>
    <p:extLst>
      <p:ext uri="{BB962C8B-B14F-4D97-AF65-F5344CB8AC3E}">
        <p14:creationId xmlns:p14="http://schemas.microsoft.com/office/powerpoint/2010/main" val="112944689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0D7250-4A73-44F0-96DA-6E669ED6AE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Simple Example of Determining the Critical Path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C494B2-3AEF-45A6-90CB-3CF40082E0A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0"/>
              </a:spcBef>
            </a:pPr>
            <a:r>
              <a:rPr lang="en-US" sz="1800" kern="0" dirty="0"/>
              <a:t>Consider the following project network diagram.  Assume all times are in days.</a:t>
            </a:r>
          </a:p>
          <a:p>
            <a:pPr>
              <a:spcBef>
                <a:spcPts val="0"/>
              </a:spcBef>
            </a:pPr>
            <a:endParaRPr lang="en-US" sz="2000" dirty="0"/>
          </a:p>
          <a:p>
            <a:pPr>
              <a:spcBef>
                <a:spcPts val="0"/>
              </a:spcBef>
            </a:pPr>
            <a:endParaRPr lang="en-US" sz="2000" dirty="0"/>
          </a:p>
          <a:p>
            <a:pPr>
              <a:spcBef>
                <a:spcPts val="0"/>
              </a:spcBef>
            </a:pPr>
            <a:endParaRPr lang="en-US" sz="2000" dirty="0"/>
          </a:p>
          <a:p>
            <a:pPr>
              <a:spcBef>
                <a:spcPts val="0"/>
              </a:spcBef>
            </a:pPr>
            <a:endParaRPr lang="en-US" sz="2000" dirty="0"/>
          </a:p>
          <a:p>
            <a:pPr>
              <a:spcBef>
                <a:spcPts val="0"/>
              </a:spcBef>
            </a:pPr>
            <a:endParaRPr lang="en-US" sz="2000" dirty="0"/>
          </a:p>
          <a:p>
            <a:pPr>
              <a:spcBef>
                <a:spcPts val="0"/>
              </a:spcBef>
            </a:pPr>
            <a:endParaRPr lang="en-US" sz="2000" dirty="0"/>
          </a:p>
          <a:p>
            <a:pPr>
              <a:spcBef>
                <a:spcPts val="0"/>
              </a:spcBef>
            </a:pPr>
            <a:endParaRPr lang="en-US" sz="2000" dirty="0"/>
          </a:p>
          <a:p>
            <a:pPr marL="342900" indent="-342900">
              <a:spcBef>
                <a:spcPts val="0"/>
              </a:spcBef>
              <a:buFontTx/>
              <a:buAutoNum type="arabicPeriod"/>
            </a:pPr>
            <a:r>
              <a:rPr lang="en-US" sz="2000" dirty="0"/>
              <a:t>How many paths are on this network diagram?</a:t>
            </a:r>
          </a:p>
          <a:p>
            <a:pPr marL="342900" indent="-342900">
              <a:spcBef>
                <a:spcPts val="0"/>
              </a:spcBef>
              <a:buFontTx/>
              <a:buAutoNum type="arabicPeriod"/>
            </a:pPr>
            <a:r>
              <a:rPr lang="en-US" sz="2000" dirty="0"/>
              <a:t>How long is each path?</a:t>
            </a:r>
          </a:p>
          <a:p>
            <a:pPr marL="342900" indent="-342900">
              <a:spcBef>
                <a:spcPts val="0"/>
              </a:spcBef>
              <a:buFontTx/>
              <a:buAutoNum type="arabicPeriod"/>
            </a:pPr>
            <a:r>
              <a:rPr lang="en-US" sz="2000" dirty="0"/>
              <a:t>Which is the critical path?</a:t>
            </a:r>
          </a:p>
          <a:p>
            <a:pPr marL="342900" indent="-342900">
              <a:spcBef>
                <a:spcPts val="0"/>
              </a:spcBef>
              <a:buFontTx/>
              <a:buAutoNum type="arabicPeriod"/>
            </a:pPr>
            <a:r>
              <a:rPr lang="en-US" sz="2000" dirty="0"/>
              <a:t>What is the shortest amount of time needed to complete this project?</a:t>
            </a:r>
          </a:p>
          <a:p>
            <a:pPr>
              <a:spcBef>
                <a:spcPts val="0"/>
              </a:spcBef>
            </a:pPr>
            <a:endParaRPr lang="en-US" sz="2000" dirty="0"/>
          </a:p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6BDD6DF-157E-452F-9595-80C5DE1478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004978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Information Technology Project Management, Ninth Edition. © 2019 Cengage. May not be copied, scanned, or duplicated, in whole or in part, except for use as permitted in a license distributed with a certain product or service or otherwise on a password-protected website for classroom use.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04978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grpSp>
        <p:nvGrpSpPr>
          <p:cNvPr id="5" name="Group 69">
            <a:extLst>
              <a:ext uri="{FF2B5EF4-FFF2-40B4-BE49-F238E27FC236}">
                <a16:creationId xmlns:a16="http://schemas.microsoft.com/office/drawing/2014/main" id="{D6C57499-60E8-4D9A-A8A8-C15AA5D234F7}"/>
              </a:ext>
            </a:extLst>
          </p:cNvPr>
          <p:cNvGrpSpPr>
            <a:grpSpLocks/>
          </p:cNvGrpSpPr>
          <p:nvPr/>
        </p:nvGrpSpPr>
        <p:grpSpPr bwMode="auto">
          <a:xfrm>
            <a:off x="762000" y="2514600"/>
            <a:ext cx="7699375" cy="1316038"/>
            <a:chOff x="480" y="1584"/>
            <a:chExt cx="4850" cy="829"/>
          </a:xfrm>
        </p:grpSpPr>
        <p:sp>
          <p:nvSpPr>
            <p:cNvPr id="6" name="Oval 18">
              <a:extLst>
                <a:ext uri="{FF2B5EF4-FFF2-40B4-BE49-F238E27FC236}">
                  <a16:creationId xmlns:a16="http://schemas.microsoft.com/office/drawing/2014/main" id="{E86E2A3E-7251-4160-A003-77E89AEB8C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48" y="1584"/>
              <a:ext cx="434" cy="384"/>
            </a:xfrm>
            <a:prstGeom prst="ellipse">
              <a:avLst/>
            </a:prstGeom>
            <a:solidFill>
              <a:srgbClr val="CCCCFF"/>
            </a:solidFill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" name="Rectangle 9">
              <a:extLst>
                <a:ext uri="{FF2B5EF4-FFF2-40B4-BE49-F238E27FC236}">
                  <a16:creationId xmlns:a16="http://schemas.microsoft.com/office/drawing/2014/main" id="{0878920E-9BE4-482D-9BB3-D8BBCC4325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0" y="2073"/>
              <a:ext cx="1218" cy="2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" name="Rectangle 10">
              <a:extLst>
                <a:ext uri="{FF2B5EF4-FFF2-40B4-BE49-F238E27FC236}">
                  <a16:creationId xmlns:a16="http://schemas.microsoft.com/office/drawing/2014/main" id="{53DAF33B-5B8D-4424-A96D-4F42B5FDCF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35" y="2073"/>
              <a:ext cx="1850" cy="2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" name="Oval 11">
              <a:extLst>
                <a:ext uri="{FF2B5EF4-FFF2-40B4-BE49-F238E27FC236}">
                  <a16:creationId xmlns:a16="http://schemas.microsoft.com/office/drawing/2014/main" id="{9F363877-2412-4C31-88BA-D883D48BE8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1" y="1786"/>
              <a:ext cx="434" cy="384"/>
            </a:xfrm>
            <a:prstGeom prst="ellipse">
              <a:avLst/>
            </a:prstGeom>
            <a:solidFill>
              <a:srgbClr val="CCCCFF"/>
            </a:solidFill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Oval 12">
              <a:extLst>
                <a:ext uri="{FF2B5EF4-FFF2-40B4-BE49-F238E27FC236}">
                  <a16:creationId xmlns:a16="http://schemas.microsoft.com/office/drawing/2014/main" id="{1E1FB9CC-F141-4A64-A2E4-2B74A6D1EE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94" y="1786"/>
              <a:ext cx="431" cy="384"/>
            </a:xfrm>
            <a:prstGeom prst="ellipse">
              <a:avLst/>
            </a:prstGeom>
            <a:solidFill>
              <a:srgbClr val="CCCCFF"/>
            </a:solidFill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" name="Rectangle 13">
              <a:extLst>
                <a:ext uri="{FF2B5EF4-FFF2-40B4-BE49-F238E27FC236}">
                  <a16:creationId xmlns:a16="http://schemas.microsoft.com/office/drawing/2014/main" id="{3667A5E8-5F7C-4403-8DAE-8AB4B959FC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67" y="1893"/>
              <a:ext cx="153" cy="2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Rectangle 14">
              <a:extLst>
                <a:ext uri="{FF2B5EF4-FFF2-40B4-BE49-F238E27FC236}">
                  <a16:creationId xmlns:a16="http://schemas.microsoft.com/office/drawing/2014/main" id="{5B40802D-A669-4D7F-A60A-D846BDD8EC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67" y="1896"/>
              <a:ext cx="99" cy="2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b="1"/>
                <a:t>2</a:t>
              </a:r>
              <a:endParaRPr lang="en-US"/>
            </a:p>
          </p:txBody>
        </p:sp>
        <p:sp>
          <p:nvSpPr>
            <p:cNvPr id="13" name="Oval 15">
              <a:extLst>
                <a:ext uri="{FF2B5EF4-FFF2-40B4-BE49-F238E27FC236}">
                  <a16:creationId xmlns:a16="http://schemas.microsoft.com/office/drawing/2014/main" id="{9FB360C1-A4D0-476F-B3D4-8EC2EB09DD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17" y="1786"/>
              <a:ext cx="432" cy="384"/>
            </a:xfrm>
            <a:prstGeom prst="ellipse">
              <a:avLst/>
            </a:prstGeom>
            <a:solidFill>
              <a:srgbClr val="CCCCFF"/>
            </a:solidFill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" name="Rectangle 16">
              <a:extLst>
                <a:ext uri="{FF2B5EF4-FFF2-40B4-BE49-F238E27FC236}">
                  <a16:creationId xmlns:a16="http://schemas.microsoft.com/office/drawing/2014/main" id="{337FBCF5-8D23-4DB8-85D9-2A8AC675BF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1" y="1893"/>
              <a:ext cx="152" cy="2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" name="Rectangle 17">
              <a:extLst>
                <a:ext uri="{FF2B5EF4-FFF2-40B4-BE49-F238E27FC236}">
                  <a16:creationId xmlns:a16="http://schemas.microsoft.com/office/drawing/2014/main" id="{E2508597-1509-41DF-85E2-97E6459B8A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1" y="1896"/>
              <a:ext cx="99" cy="2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b="1"/>
                <a:t>3</a:t>
              </a:r>
              <a:endParaRPr lang="en-US"/>
            </a:p>
          </p:txBody>
        </p:sp>
        <p:sp>
          <p:nvSpPr>
            <p:cNvPr id="16" name="Rectangle 19">
              <a:extLst>
                <a:ext uri="{FF2B5EF4-FFF2-40B4-BE49-F238E27FC236}">
                  <a16:creationId xmlns:a16="http://schemas.microsoft.com/office/drawing/2014/main" id="{15F71EEE-02CA-4F31-809E-13C9DC3863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18" y="1651"/>
              <a:ext cx="152" cy="2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" name="Rectangle 20">
              <a:extLst>
                <a:ext uri="{FF2B5EF4-FFF2-40B4-BE49-F238E27FC236}">
                  <a16:creationId xmlns:a16="http://schemas.microsoft.com/office/drawing/2014/main" id="{27CF2278-C958-4578-9C6B-DE2D68CFEF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18" y="1653"/>
              <a:ext cx="99" cy="2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b="1"/>
                <a:t>4</a:t>
              </a:r>
              <a:endParaRPr lang="en-US"/>
            </a:p>
          </p:txBody>
        </p:sp>
        <p:sp>
          <p:nvSpPr>
            <p:cNvPr id="18" name="Oval 21">
              <a:extLst>
                <a:ext uri="{FF2B5EF4-FFF2-40B4-BE49-F238E27FC236}">
                  <a16:creationId xmlns:a16="http://schemas.microsoft.com/office/drawing/2014/main" id="{C33B9B46-5980-4693-B6CF-99D3181402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42" y="2028"/>
              <a:ext cx="434" cy="385"/>
            </a:xfrm>
            <a:prstGeom prst="ellipse">
              <a:avLst/>
            </a:prstGeom>
            <a:solidFill>
              <a:srgbClr val="CCCCFF"/>
            </a:solidFill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" name="Rectangle 22">
              <a:extLst>
                <a:ext uri="{FF2B5EF4-FFF2-40B4-BE49-F238E27FC236}">
                  <a16:creationId xmlns:a16="http://schemas.microsoft.com/office/drawing/2014/main" id="{4AF800BD-DE60-4B34-916A-9289C61F93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18" y="2138"/>
              <a:ext cx="152" cy="2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" name="Rectangle 23">
              <a:extLst>
                <a:ext uri="{FF2B5EF4-FFF2-40B4-BE49-F238E27FC236}">
                  <a16:creationId xmlns:a16="http://schemas.microsoft.com/office/drawing/2014/main" id="{C2114E49-1AA8-4C3B-BE7E-ECD183B150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18" y="2138"/>
              <a:ext cx="99" cy="2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b="1"/>
                <a:t>5</a:t>
              </a:r>
              <a:endParaRPr lang="en-US"/>
            </a:p>
          </p:txBody>
        </p:sp>
        <p:sp>
          <p:nvSpPr>
            <p:cNvPr id="21" name="Rectangle 24">
              <a:extLst>
                <a:ext uri="{FF2B5EF4-FFF2-40B4-BE49-F238E27FC236}">
                  <a16:creationId xmlns:a16="http://schemas.microsoft.com/office/drawing/2014/main" id="{77430459-A722-4B3F-9A0C-A75757EF98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93" y="1768"/>
              <a:ext cx="330" cy="1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" name="Rectangle 25">
              <a:extLst>
                <a:ext uri="{FF2B5EF4-FFF2-40B4-BE49-F238E27FC236}">
                  <a16:creationId xmlns:a16="http://schemas.microsoft.com/office/drawing/2014/main" id="{28D10D01-B697-4FCA-9A93-A701F98CAC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51" y="1799"/>
              <a:ext cx="288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3" name="Rectangle 26">
              <a:extLst>
                <a:ext uri="{FF2B5EF4-FFF2-40B4-BE49-F238E27FC236}">
                  <a16:creationId xmlns:a16="http://schemas.microsoft.com/office/drawing/2014/main" id="{8FA9BF8E-F0CE-4796-AC03-D87D2AF0C1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51" y="1804"/>
              <a:ext cx="255" cy="1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700" b="1"/>
                <a:t>A=2</a:t>
              </a:r>
              <a:endParaRPr lang="en-US"/>
            </a:p>
          </p:txBody>
        </p:sp>
        <p:sp>
          <p:nvSpPr>
            <p:cNvPr id="24" name="Rectangle 27">
              <a:extLst>
                <a:ext uri="{FF2B5EF4-FFF2-40B4-BE49-F238E27FC236}">
                  <a16:creationId xmlns:a16="http://schemas.microsoft.com/office/drawing/2014/main" id="{46868D51-BBF2-4D13-848F-187F9B456E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66" y="1768"/>
              <a:ext cx="330" cy="1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" name="Rectangle 28">
              <a:extLst>
                <a:ext uri="{FF2B5EF4-FFF2-40B4-BE49-F238E27FC236}">
                  <a16:creationId xmlns:a16="http://schemas.microsoft.com/office/drawing/2014/main" id="{70CEFB58-9AED-4BA3-B162-36D75382C8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24" y="1799"/>
              <a:ext cx="290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" name="Rectangle 29">
              <a:extLst>
                <a:ext uri="{FF2B5EF4-FFF2-40B4-BE49-F238E27FC236}">
                  <a16:creationId xmlns:a16="http://schemas.microsoft.com/office/drawing/2014/main" id="{976D8F4F-FA7C-4844-B3B3-FDCD9FC553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24" y="1804"/>
              <a:ext cx="255" cy="1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700" b="1"/>
                <a:t>B=5</a:t>
              </a:r>
              <a:endParaRPr lang="en-US"/>
            </a:p>
          </p:txBody>
        </p:sp>
        <p:sp>
          <p:nvSpPr>
            <p:cNvPr id="27" name="Rectangle 30">
              <a:extLst>
                <a:ext uri="{FF2B5EF4-FFF2-40B4-BE49-F238E27FC236}">
                  <a16:creationId xmlns:a16="http://schemas.microsoft.com/office/drawing/2014/main" id="{CF171E3B-46EA-49EB-A25E-DB0ABF454E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89" y="1621"/>
              <a:ext cx="331" cy="1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" name="Rectangle 31">
              <a:extLst>
                <a:ext uri="{FF2B5EF4-FFF2-40B4-BE49-F238E27FC236}">
                  <a16:creationId xmlns:a16="http://schemas.microsoft.com/office/drawing/2014/main" id="{5A39261E-55E1-40C2-82EC-BD19C697C3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8" y="1655"/>
              <a:ext cx="290" cy="1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9" name="Rectangle 32">
              <a:extLst>
                <a:ext uri="{FF2B5EF4-FFF2-40B4-BE49-F238E27FC236}">
                  <a16:creationId xmlns:a16="http://schemas.microsoft.com/office/drawing/2014/main" id="{CDD9A77A-3CD2-4BF9-9A35-DDDE0AB0FA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8" y="1660"/>
              <a:ext cx="255" cy="1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700" b="1"/>
                <a:t>C=2</a:t>
              </a:r>
              <a:endParaRPr lang="en-US"/>
            </a:p>
          </p:txBody>
        </p:sp>
        <p:sp>
          <p:nvSpPr>
            <p:cNvPr id="30" name="Rectangle 33">
              <a:extLst>
                <a:ext uri="{FF2B5EF4-FFF2-40B4-BE49-F238E27FC236}">
                  <a16:creationId xmlns:a16="http://schemas.microsoft.com/office/drawing/2014/main" id="{D7F921D3-D155-46FF-A540-6D14D71744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40" y="2109"/>
              <a:ext cx="330" cy="1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1" name="Rectangle 34">
              <a:extLst>
                <a:ext uri="{FF2B5EF4-FFF2-40B4-BE49-F238E27FC236}">
                  <a16:creationId xmlns:a16="http://schemas.microsoft.com/office/drawing/2014/main" id="{DB42CDF2-D6E8-4296-A6E7-5A356ED7BA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98" y="2141"/>
              <a:ext cx="293" cy="1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2" name="Rectangle 35">
              <a:extLst>
                <a:ext uri="{FF2B5EF4-FFF2-40B4-BE49-F238E27FC236}">
                  <a16:creationId xmlns:a16="http://schemas.microsoft.com/office/drawing/2014/main" id="{0AA3651D-8117-4639-B2B2-87F8A0961F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98" y="2145"/>
              <a:ext cx="255" cy="1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700" b="1"/>
                <a:t>D=7</a:t>
              </a:r>
              <a:endParaRPr lang="en-US"/>
            </a:p>
          </p:txBody>
        </p:sp>
        <p:sp>
          <p:nvSpPr>
            <p:cNvPr id="33" name="Rectangle 36">
              <a:extLst>
                <a:ext uri="{FF2B5EF4-FFF2-40B4-BE49-F238E27FC236}">
                  <a16:creationId xmlns:a16="http://schemas.microsoft.com/office/drawing/2014/main" id="{08981CC4-8A3F-4552-B756-35DC9EFE39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7" y="1864"/>
              <a:ext cx="200" cy="2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4" name="Rectangle 37">
              <a:extLst>
                <a:ext uri="{FF2B5EF4-FFF2-40B4-BE49-F238E27FC236}">
                  <a16:creationId xmlns:a16="http://schemas.microsoft.com/office/drawing/2014/main" id="{738DBA04-5B03-4F17-A5D3-4B965420FE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13" y="1900"/>
              <a:ext cx="155" cy="2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5" name="Rectangle 38">
              <a:extLst>
                <a:ext uri="{FF2B5EF4-FFF2-40B4-BE49-F238E27FC236}">
                  <a16:creationId xmlns:a16="http://schemas.microsoft.com/office/drawing/2014/main" id="{1E362460-11E8-49E1-88D8-8C6308F701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13" y="1900"/>
              <a:ext cx="99" cy="2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b="1" dirty="0"/>
                <a:t>1</a:t>
              </a:r>
              <a:endParaRPr lang="en-US" dirty="0"/>
            </a:p>
          </p:txBody>
        </p:sp>
        <p:sp>
          <p:nvSpPr>
            <p:cNvPr id="36" name="Line 39">
              <a:extLst>
                <a:ext uri="{FF2B5EF4-FFF2-40B4-BE49-F238E27FC236}">
                  <a16:creationId xmlns:a16="http://schemas.microsoft.com/office/drawing/2014/main" id="{6F3898A8-C11E-4F1C-AA90-D48127232C2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54" y="1977"/>
              <a:ext cx="468" cy="1"/>
            </a:xfrm>
            <a:prstGeom prst="line">
              <a:avLst/>
            </a:prstGeom>
            <a:noFill/>
            <a:ln w="11176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7" name="Freeform 40">
              <a:extLst>
                <a:ext uri="{FF2B5EF4-FFF2-40B4-BE49-F238E27FC236}">
                  <a16:creationId xmlns:a16="http://schemas.microsoft.com/office/drawing/2014/main" id="{830023AD-4EEC-4558-A376-55CD3B989374}"/>
                </a:ext>
              </a:extLst>
            </p:cNvPr>
            <p:cNvSpPr>
              <a:spLocks/>
            </p:cNvSpPr>
            <p:nvPr/>
          </p:nvSpPr>
          <p:spPr bwMode="auto">
            <a:xfrm>
              <a:off x="1826" y="1945"/>
              <a:ext cx="63" cy="63"/>
            </a:xfrm>
            <a:custGeom>
              <a:avLst/>
              <a:gdLst>
                <a:gd name="T0" fmla="*/ 0 w 63"/>
                <a:gd name="T1" fmla="*/ 63 h 63"/>
                <a:gd name="T2" fmla="*/ 63 w 63"/>
                <a:gd name="T3" fmla="*/ 32 h 63"/>
                <a:gd name="T4" fmla="*/ 0 w 63"/>
                <a:gd name="T5" fmla="*/ 0 h 63"/>
                <a:gd name="T6" fmla="*/ 0 w 63"/>
                <a:gd name="T7" fmla="*/ 63 h 6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3"/>
                <a:gd name="T13" fmla="*/ 0 h 63"/>
                <a:gd name="T14" fmla="*/ 63 w 63"/>
                <a:gd name="T15" fmla="*/ 63 h 6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3" h="63">
                  <a:moveTo>
                    <a:pt x="0" y="63"/>
                  </a:moveTo>
                  <a:lnTo>
                    <a:pt x="63" y="32"/>
                  </a:lnTo>
                  <a:lnTo>
                    <a:pt x="0" y="0"/>
                  </a:lnTo>
                  <a:lnTo>
                    <a:pt x="0" y="63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" name="Line 41">
              <a:extLst>
                <a:ext uri="{FF2B5EF4-FFF2-40B4-BE49-F238E27FC236}">
                  <a16:creationId xmlns:a16="http://schemas.microsoft.com/office/drawing/2014/main" id="{9D8A0A4B-9127-4645-9CE2-C78D9A565EC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377" y="1977"/>
              <a:ext cx="375" cy="1"/>
            </a:xfrm>
            <a:prstGeom prst="line">
              <a:avLst/>
            </a:prstGeom>
            <a:noFill/>
            <a:ln w="11113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9" name="Freeform 42">
              <a:extLst>
                <a:ext uri="{FF2B5EF4-FFF2-40B4-BE49-F238E27FC236}">
                  <a16:creationId xmlns:a16="http://schemas.microsoft.com/office/drawing/2014/main" id="{C5EE9EC6-FC38-4758-AB1D-727E55B79D3B}"/>
                </a:ext>
              </a:extLst>
            </p:cNvPr>
            <p:cNvSpPr>
              <a:spLocks/>
            </p:cNvSpPr>
            <p:nvPr/>
          </p:nvSpPr>
          <p:spPr bwMode="auto">
            <a:xfrm>
              <a:off x="2750" y="1945"/>
              <a:ext cx="63" cy="63"/>
            </a:xfrm>
            <a:custGeom>
              <a:avLst/>
              <a:gdLst>
                <a:gd name="T0" fmla="*/ 0 w 63"/>
                <a:gd name="T1" fmla="*/ 63 h 63"/>
                <a:gd name="T2" fmla="*/ 63 w 63"/>
                <a:gd name="T3" fmla="*/ 32 h 63"/>
                <a:gd name="T4" fmla="*/ 0 w 63"/>
                <a:gd name="T5" fmla="*/ 0 h 63"/>
                <a:gd name="T6" fmla="*/ 0 w 63"/>
                <a:gd name="T7" fmla="*/ 63 h 6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3"/>
                <a:gd name="T13" fmla="*/ 0 h 63"/>
                <a:gd name="T14" fmla="*/ 63 w 63"/>
                <a:gd name="T15" fmla="*/ 63 h 6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3" h="63">
                  <a:moveTo>
                    <a:pt x="0" y="63"/>
                  </a:moveTo>
                  <a:lnTo>
                    <a:pt x="63" y="32"/>
                  </a:lnTo>
                  <a:lnTo>
                    <a:pt x="0" y="0"/>
                  </a:lnTo>
                  <a:lnTo>
                    <a:pt x="0" y="63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" name="Line 43">
              <a:extLst>
                <a:ext uri="{FF2B5EF4-FFF2-40B4-BE49-F238E27FC236}">
                  <a16:creationId xmlns:a16="http://schemas.microsoft.com/office/drawing/2014/main" id="{E50E3372-F90D-46E9-B41C-77A46E2D67A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251" y="1851"/>
              <a:ext cx="380" cy="126"/>
            </a:xfrm>
            <a:prstGeom prst="line">
              <a:avLst/>
            </a:prstGeom>
            <a:noFill/>
            <a:ln w="11176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1" name="Freeform 44">
              <a:extLst>
                <a:ext uri="{FF2B5EF4-FFF2-40B4-BE49-F238E27FC236}">
                  <a16:creationId xmlns:a16="http://schemas.microsoft.com/office/drawing/2014/main" id="{8E717202-B846-427E-9F7A-9C047A30D8EF}"/>
                </a:ext>
              </a:extLst>
            </p:cNvPr>
            <p:cNvSpPr>
              <a:spLocks/>
            </p:cNvSpPr>
            <p:nvPr/>
          </p:nvSpPr>
          <p:spPr bwMode="auto">
            <a:xfrm>
              <a:off x="3620" y="1822"/>
              <a:ext cx="67" cy="58"/>
            </a:xfrm>
            <a:custGeom>
              <a:avLst/>
              <a:gdLst>
                <a:gd name="T0" fmla="*/ 20 w 67"/>
                <a:gd name="T1" fmla="*/ 58 h 58"/>
                <a:gd name="T2" fmla="*/ 67 w 67"/>
                <a:gd name="T3" fmla="*/ 8 h 58"/>
                <a:gd name="T4" fmla="*/ 0 w 67"/>
                <a:gd name="T5" fmla="*/ 0 h 58"/>
                <a:gd name="T6" fmla="*/ 20 w 67"/>
                <a:gd name="T7" fmla="*/ 58 h 5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7"/>
                <a:gd name="T13" fmla="*/ 0 h 58"/>
                <a:gd name="T14" fmla="*/ 67 w 67"/>
                <a:gd name="T15" fmla="*/ 58 h 5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7" h="58">
                  <a:moveTo>
                    <a:pt x="20" y="58"/>
                  </a:moveTo>
                  <a:lnTo>
                    <a:pt x="67" y="8"/>
                  </a:lnTo>
                  <a:lnTo>
                    <a:pt x="0" y="0"/>
                  </a:lnTo>
                  <a:lnTo>
                    <a:pt x="20" y="58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" name="Line 45">
              <a:extLst>
                <a:ext uri="{FF2B5EF4-FFF2-40B4-BE49-F238E27FC236}">
                  <a16:creationId xmlns:a16="http://schemas.microsoft.com/office/drawing/2014/main" id="{FEE255FB-3CA9-4341-9680-B05128A17E2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42" y="2010"/>
              <a:ext cx="387" cy="97"/>
            </a:xfrm>
            <a:prstGeom prst="line">
              <a:avLst/>
            </a:prstGeom>
            <a:noFill/>
            <a:ln w="11176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3" name="Freeform 46">
              <a:extLst>
                <a:ext uri="{FF2B5EF4-FFF2-40B4-BE49-F238E27FC236}">
                  <a16:creationId xmlns:a16="http://schemas.microsoft.com/office/drawing/2014/main" id="{6A2F01A6-042F-4FCA-BF4E-C6D310B84159}"/>
                </a:ext>
              </a:extLst>
            </p:cNvPr>
            <p:cNvSpPr>
              <a:spLocks/>
            </p:cNvSpPr>
            <p:nvPr/>
          </p:nvSpPr>
          <p:spPr bwMode="auto">
            <a:xfrm>
              <a:off x="3620" y="2076"/>
              <a:ext cx="67" cy="62"/>
            </a:xfrm>
            <a:custGeom>
              <a:avLst/>
              <a:gdLst>
                <a:gd name="T0" fmla="*/ 0 w 67"/>
                <a:gd name="T1" fmla="*/ 62 h 62"/>
                <a:gd name="T2" fmla="*/ 67 w 67"/>
                <a:gd name="T3" fmla="*/ 45 h 62"/>
                <a:gd name="T4" fmla="*/ 16 w 67"/>
                <a:gd name="T5" fmla="*/ 0 h 62"/>
                <a:gd name="T6" fmla="*/ 0 w 67"/>
                <a:gd name="T7" fmla="*/ 62 h 6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7"/>
                <a:gd name="T13" fmla="*/ 0 h 62"/>
                <a:gd name="T14" fmla="*/ 67 w 67"/>
                <a:gd name="T15" fmla="*/ 62 h 6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7" h="62">
                  <a:moveTo>
                    <a:pt x="0" y="62"/>
                  </a:moveTo>
                  <a:lnTo>
                    <a:pt x="67" y="45"/>
                  </a:lnTo>
                  <a:lnTo>
                    <a:pt x="16" y="0"/>
                  </a:lnTo>
                  <a:lnTo>
                    <a:pt x="0" y="62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" name="Oval 47">
              <a:extLst>
                <a:ext uri="{FF2B5EF4-FFF2-40B4-BE49-F238E27FC236}">
                  <a16:creationId xmlns:a16="http://schemas.microsoft.com/office/drawing/2014/main" id="{AE7D5FA4-F7E1-4686-9F47-C392D24104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14" y="1830"/>
              <a:ext cx="432" cy="385"/>
            </a:xfrm>
            <a:prstGeom prst="ellipse">
              <a:avLst/>
            </a:prstGeom>
            <a:solidFill>
              <a:srgbClr val="CCCCFF"/>
            </a:solidFill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5" name="Rectangle 48">
              <a:extLst>
                <a:ext uri="{FF2B5EF4-FFF2-40B4-BE49-F238E27FC236}">
                  <a16:creationId xmlns:a16="http://schemas.microsoft.com/office/drawing/2014/main" id="{7F97417B-3665-45A1-BA5E-E98D03DA21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87" y="1938"/>
              <a:ext cx="155" cy="2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6" name="Rectangle 49">
              <a:extLst>
                <a:ext uri="{FF2B5EF4-FFF2-40B4-BE49-F238E27FC236}">
                  <a16:creationId xmlns:a16="http://schemas.microsoft.com/office/drawing/2014/main" id="{A4373D7F-A15F-4D7A-B154-3018F2846A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87" y="1941"/>
              <a:ext cx="99" cy="2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b="1"/>
                <a:t>6</a:t>
              </a:r>
              <a:endParaRPr lang="en-US"/>
            </a:p>
          </p:txBody>
        </p:sp>
        <p:sp>
          <p:nvSpPr>
            <p:cNvPr id="47" name="Line 50">
              <a:extLst>
                <a:ext uri="{FF2B5EF4-FFF2-40B4-BE49-F238E27FC236}">
                  <a16:creationId xmlns:a16="http://schemas.microsoft.com/office/drawing/2014/main" id="{CA809B04-787B-4E75-B124-D79F78C91CB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25" y="1781"/>
              <a:ext cx="333" cy="124"/>
            </a:xfrm>
            <a:prstGeom prst="line">
              <a:avLst/>
            </a:prstGeom>
            <a:noFill/>
            <a:ln w="11113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8" name="Freeform 51">
              <a:extLst>
                <a:ext uri="{FF2B5EF4-FFF2-40B4-BE49-F238E27FC236}">
                  <a16:creationId xmlns:a16="http://schemas.microsoft.com/office/drawing/2014/main" id="{3DDEE524-B50C-4C02-88FB-64C714C98D54}"/>
                </a:ext>
              </a:extLst>
            </p:cNvPr>
            <p:cNvSpPr>
              <a:spLocks/>
            </p:cNvSpPr>
            <p:nvPr/>
          </p:nvSpPr>
          <p:spPr bwMode="auto">
            <a:xfrm>
              <a:off x="4445" y="1875"/>
              <a:ext cx="69" cy="59"/>
            </a:xfrm>
            <a:custGeom>
              <a:avLst/>
              <a:gdLst>
                <a:gd name="T0" fmla="*/ 0 w 69"/>
                <a:gd name="T1" fmla="*/ 59 h 59"/>
                <a:gd name="T2" fmla="*/ 69 w 69"/>
                <a:gd name="T3" fmla="*/ 52 h 59"/>
                <a:gd name="T4" fmla="*/ 22 w 69"/>
                <a:gd name="T5" fmla="*/ 0 h 59"/>
                <a:gd name="T6" fmla="*/ 0 w 69"/>
                <a:gd name="T7" fmla="*/ 59 h 5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9"/>
                <a:gd name="T13" fmla="*/ 0 h 59"/>
                <a:gd name="T14" fmla="*/ 69 w 69"/>
                <a:gd name="T15" fmla="*/ 59 h 5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9" h="59">
                  <a:moveTo>
                    <a:pt x="0" y="59"/>
                  </a:moveTo>
                  <a:lnTo>
                    <a:pt x="69" y="52"/>
                  </a:lnTo>
                  <a:lnTo>
                    <a:pt x="22" y="0"/>
                  </a:lnTo>
                  <a:lnTo>
                    <a:pt x="0" y="59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" name="Line 52">
              <a:extLst>
                <a:ext uri="{FF2B5EF4-FFF2-40B4-BE49-F238E27FC236}">
                  <a16:creationId xmlns:a16="http://schemas.microsoft.com/office/drawing/2014/main" id="{64C0A23C-859B-4893-90E2-ADF2456FBC7A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078" y="2104"/>
              <a:ext cx="336" cy="111"/>
            </a:xfrm>
            <a:prstGeom prst="line">
              <a:avLst/>
            </a:prstGeom>
            <a:noFill/>
            <a:ln w="11113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0" name="Freeform 53">
              <a:extLst>
                <a:ext uri="{FF2B5EF4-FFF2-40B4-BE49-F238E27FC236}">
                  <a16:creationId xmlns:a16="http://schemas.microsoft.com/office/drawing/2014/main" id="{7DB797B2-7CDE-4DDC-85D8-C5F6DA32CDDB}"/>
                </a:ext>
              </a:extLst>
            </p:cNvPr>
            <p:cNvSpPr>
              <a:spLocks/>
            </p:cNvSpPr>
            <p:nvPr/>
          </p:nvSpPr>
          <p:spPr bwMode="auto">
            <a:xfrm>
              <a:off x="4445" y="2060"/>
              <a:ext cx="69" cy="59"/>
            </a:xfrm>
            <a:custGeom>
              <a:avLst/>
              <a:gdLst>
                <a:gd name="T0" fmla="*/ 20 w 69"/>
                <a:gd name="T1" fmla="*/ 59 h 59"/>
                <a:gd name="T2" fmla="*/ 69 w 69"/>
                <a:gd name="T3" fmla="*/ 9 h 59"/>
                <a:gd name="T4" fmla="*/ 0 w 69"/>
                <a:gd name="T5" fmla="*/ 0 h 59"/>
                <a:gd name="T6" fmla="*/ 20 w 69"/>
                <a:gd name="T7" fmla="*/ 59 h 5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9"/>
                <a:gd name="T13" fmla="*/ 0 h 59"/>
                <a:gd name="T14" fmla="*/ 69 w 69"/>
                <a:gd name="T15" fmla="*/ 59 h 5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9" h="59">
                  <a:moveTo>
                    <a:pt x="20" y="59"/>
                  </a:moveTo>
                  <a:lnTo>
                    <a:pt x="69" y="9"/>
                  </a:lnTo>
                  <a:lnTo>
                    <a:pt x="0" y="0"/>
                  </a:lnTo>
                  <a:lnTo>
                    <a:pt x="20" y="59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" name="Rectangle 56">
              <a:extLst>
                <a:ext uri="{FF2B5EF4-FFF2-40B4-BE49-F238E27FC236}">
                  <a16:creationId xmlns:a16="http://schemas.microsoft.com/office/drawing/2014/main" id="{44CE43FB-B4E5-4A74-ABD2-5C63B40986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74" y="2160"/>
              <a:ext cx="240" cy="1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700" b="1" dirty="0"/>
                <a:t>F=2</a:t>
              </a:r>
              <a:endParaRPr lang="en-US" dirty="0"/>
            </a:p>
          </p:txBody>
        </p:sp>
        <p:sp>
          <p:nvSpPr>
            <p:cNvPr id="52" name="Rectangle 57">
              <a:extLst>
                <a:ext uri="{FF2B5EF4-FFF2-40B4-BE49-F238E27FC236}">
                  <a16:creationId xmlns:a16="http://schemas.microsoft.com/office/drawing/2014/main" id="{8C6A740E-99AF-4E14-8EB1-BAA46DF5C4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73" y="1584"/>
              <a:ext cx="323" cy="1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3" name="Rectangle 58">
              <a:extLst>
                <a:ext uri="{FF2B5EF4-FFF2-40B4-BE49-F238E27FC236}">
                  <a16:creationId xmlns:a16="http://schemas.microsoft.com/office/drawing/2014/main" id="{2E41417C-4306-403A-BD96-D6833D096C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31" y="1615"/>
              <a:ext cx="283" cy="1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4" name="Rectangle 59">
              <a:extLst>
                <a:ext uri="{FF2B5EF4-FFF2-40B4-BE49-F238E27FC236}">
                  <a16:creationId xmlns:a16="http://schemas.microsoft.com/office/drawing/2014/main" id="{CACF5284-3B99-40FB-8E23-C27FE40652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31" y="1620"/>
              <a:ext cx="248" cy="1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700" b="1"/>
                <a:t>E=1</a:t>
              </a:r>
              <a:endParaRPr lang="en-US"/>
            </a:p>
          </p:txBody>
        </p:sp>
        <p:sp>
          <p:nvSpPr>
            <p:cNvPr id="55" name="Rectangle 60">
              <a:extLst>
                <a:ext uri="{FF2B5EF4-FFF2-40B4-BE49-F238E27FC236}">
                  <a16:creationId xmlns:a16="http://schemas.microsoft.com/office/drawing/2014/main" id="{8801A56A-26B5-4D95-81F5-4DC599E12A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0" y="1876"/>
              <a:ext cx="328" cy="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6" name="Rectangle 61">
              <a:extLst>
                <a:ext uri="{FF2B5EF4-FFF2-40B4-BE49-F238E27FC236}">
                  <a16:creationId xmlns:a16="http://schemas.microsoft.com/office/drawing/2014/main" id="{AECCB0C6-884B-44C7-903D-6D0342EE1B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6" y="1910"/>
              <a:ext cx="272" cy="1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7" name="Rectangle 62">
              <a:extLst>
                <a:ext uri="{FF2B5EF4-FFF2-40B4-BE49-F238E27FC236}">
                  <a16:creationId xmlns:a16="http://schemas.microsoft.com/office/drawing/2014/main" id="{E17048DC-9C07-4810-B7CA-A3EE5F13CD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6" y="1907"/>
              <a:ext cx="226" cy="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300" b="1"/>
                <a:t>start</a:t>
              </a:r>
              <a:endParaRPr lang="en-US"/>
            </a:p>
          </p:txBody>
        </p:sp>
        <p:sp>
          <p:nvSpPr>
            <p:cNvPr id="58" name="Rectangle 63">
              <a:extLst>
                <a:ext uri="{FF2B5EF4-FFF2-40B4-BE49-F238E27FC236}">
                  <a16:creationId xmlns:a16="http://schemas.microsoft.com/office/drawing/2014/main" id="{AE56F5CC-5957-4286-ACFF-255E1E96D5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52" y="1876"/>
              <a:ext cx="378" cy="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9" name="Rectangle 64">
              <a:extLst>
                <a:ext uri="{FF2B5EF4-FFF2-40B4-BE49-F238E27FC236}">
                  <a16:creationId xmlns:a16="http://schemas.microsoft.com/office/drawing/2014/main" id="{A72A7DEA-AE71-495B-9102-A8F6902FB6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09" y="1910"/>
              <a:ext cx="321" cy="1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0" name="Rectangle 65">
              <a:extLst>
                <a:ext uri="{FF2B5EF4-FFF2-40B4-BE49-F238E27FC236}">
                  <a16:creationId xmlns:a16="http://schemas.microsoft.com/office/drawing/2014/main" id="{5E715D6B-1C62-4DFC-9C49-2B22E53F61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09" y="1907"/>
              <a:ext cx="279" cy="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300" b="1"/>
                <a:t>finish</a:t>
              </a:r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4439187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Critical Path Method (CPM) (2 of 2)</a:t>
            </a:r>
          </a:p>
        </p:txBody>
      </p:sp>
      <p:pic>
        <p:nvPicPr>
          <p:cNvPr id="3" name="Picture 2" descr="Image shows the AOA network diagram for Project X.&#10;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2600" y="1447800"/>
            <a:ext cx="5678512" cy="3938016"/>
          </a:xfrm>
          <a:prstGeom prst="rect">
            <a:avLst/>
          </a:prstGeom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noProof="0" dirty="0">
                <a:latin typeface="Times New Roman" panose="02020603050405020304" pitchFamily="18" charset="0"/>
              </a:rPr>
              <a:t>Information Technology Project Management, Ninth Edition. © 2019 Cengage. May not be copied, scanned, or duplicated, in whole or in part, except for use as permitted in a license distributed with a certain product or service or otherwise on a password-protected website for classroom use.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Growing Grass Can Be on the Critical Path</a:t>
            </a:r>
          </a:p>
        </p:txBody>
      </p:sp>
      <p:sp>
        <p:nvSpPr>
          <p:cNvPr id="44035" name="Rectangle 3"/>
          <p:cNvSpPr>
            <a:spLocks noGrp="1" noChangeArrowheads="1"/>
          </p:cNvSpPr>
          <p:nvPr>
            <p:ph idx="1"/>
          </p:nvPr>
        </p:nvSpPr>
        <p:spPr>
          <a:xfrm>
            <a:off x="628650" y="1825625"/>
            <a:ext cx="7886700" cy="4351338"/>
          </a:xfrm>
        </p:spPr>
        <p:txBody>
          <a:bodyPr/>
          <a:lstStyle/>
          <a:p>
            <a:r>
              <a:rPr lang="en-US" dirty="0"/>
              <a:t>The fact that its name includes the word critical does not mean that it includes all critical activities</a:t>
            </a:r>
          </a:p>
          <a:p>
            <a:pPr lvl="1"/>
            <a:r>
              <a:rPr lang="en-US" dirty="0"/>
              <a:t>Only accounts for time</a:t>
            </a:r>
          </a:p>
          <a:p>
            <a:r>
              <a:rPr lang="en-US" dirty="0"/>
              <a:t>There can be more than one critical path if the lengths of two or more paths are the same</a:t>
            </a:r>
          </a:p>
          <a:p>
            <a:pPr lvl="1"/>
            <a:r>
              <a:rPr lang="en-US" dirty="0"/>
              <a:t>Project managers should closely monitor performance of activities on the critical path to avoid late project completion</a:t>
            </a:r>
          </a:p>
          <a:p>
            <a:pPr lvl="1"/>
            <a:r>
              <a:rPr lang="en-US" dirty="0"/>
              <a:t>Critical path can change as the project progresses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noProof="0" dirty="0">
                <a:latin typeface="Times New Roman" panose="02020603050405020304" pitchFamily="18" charset="0"/>
              </a:rPr>
              <a:t>Information Technology Project Management, Ninth Edition. © 2019 Cengage. May not be copied, scanned, or duplicated, in whole or in part, except for use as permitted in a license distributed with a certain product or service or otherwise on a password-protected website for classroom use.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Using Critical Path Analysis to Make Schedule Trade-Offs (1 of 3)</a:t>
            </a:r>
          </a:p>
        </p:txBody>
      </p:sp>
      <p:sp>
        <p:nvSpPr>
          <p:cNvPr id="4505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Free slack or free float </a:t>
            </a:r>
          </a:p>
          <a:p>
            <a:pPr lvl="1"/>
            <a:r>
              <a:rPr lang="en-US" dirty="0"/>
              <a:t>Amount of time an activity can be delayed without delaying the early start of any immediately following activities</a:t>
            </a:r>
          </a:p>
          <a:p>
            <a:r>
              <a:rPr lang="en-US" dirty="0"/>
              <a:t>Total slack or total float </a:t>
            </a:r>
          </a:p>
          <a:p>
            <a:pPr lvl="1"/>
            <a:r>
              <a:rPr lang="en-US" dirty="0"/>
              <a:t>Amount of time an activity may be delayed from its early start without delaying the planned project finish date</a:t>
            </a:r>
          </a:p>
          <a:p>
            <a:r>
              <a:rPr lang="en-US" dirty="0"/>
              <a:t>Forward pass </a:t>
            </a:r>
          </a:p>
          <a:p>
            <a:pPr lvl="1"/>
            <a:r>
              <a:rPr lang="en-US" dirty="0"/>
              <a:t>Determines the early start and finish dates</a:t>
            </a:r>
          </a:p>
          <a:p>
            <a:r>
              <a:rPr lang="en-US" dirty="0"/>
              <a:t>Backward pass </a:t>
            </a:r>
          </a:p>
          <a:p>
            <a:pPr lvl="1"/>
            <a:r>
              <a:rPr lang="en-US" dirty="0"/>
              <a:t>Determines the late start and finish dates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noProof="0" dirty="0">
                <a:latin typeface="Times New Roman" panose="02020603050405020304" pitchFamily="18" charset="0"/>
              </a:rPr>
              <a:t>Information Technology Project Management, Ninth Edition. © 2019 Cengage. May not be copied, scanned, or duplicated, in whole or in part, except for use as permitted in a license distributed with a certain product or service or otherwise on a password-protected website for classroom use.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Using Critical Path Analysis to Make Schedule Trade-Offs (2 of 3)</a:t>
            </a:r>
          </a:p>
        </p:txBody>
      </p:sp>
      <p:pic>
        <p:nvPicPr>
          <p:cNvPr id="3" name="Picture 2" descr="Image displays a simple network diagram with tasks A, B, and C.&#10;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6702" y="1690689"/>
            <a:ext cx="5530596" cy="3881183"/>
          </a:xfrm>
          <a:prstGeom prst="rect">
            <a:avLst/>
          </a:prstGeom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noProof="0" dirty="0">
                <a:latin typeface="Times New Roman" panose="02020603050405020304" pitchFamily="18" charset="0"/>
              </a:rPr>
              <a:t>Information Technology Project Management, Ninth Edition. © 2019 Cengage. May not be copied, scanned, or duplicated, in whole or in part, except for use as permitted in a license distributed with a certain product or service or otherwise on a password-protected website for classroom use.</a:t>
            </a:r>
          </a:p>
        </p:txBody>
      </p:sp>
    </p:spTree>
    <p:extLst>
      <p:ext uri="{BB962C8B-B14F-4D97-AF65-F5344CB8AC3E}">
        <p14:creationId xmlns:p14="http://schemas.microsoft.com/office/powerpoint/2010/main" val="400468515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Using Critical Path Analysis to Make Schedule Trade-Offs (3 of 3)</a:t>
            </a:r>
          </a:p>
        </p:txBody>
      </p:sp>
      <p:graphicFrame>
        <p:nvGraphicFramePr>
          <p:cNvPr id="12" name="Content Placeholder 1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57462472"/>
              </p:ext>
            </p:extLst>
          </p:nvPr>
        </p:nvGraphicFramePr>
        <p:xfrm>
          <a:off x="838200" y="1320328"/>
          <a:ext cx="7886697" cy="4079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26671">
                  <a:extLst>
                    <a:ext uri="{9D8B030D-6E8A-4147-A177-3AD203B41FA5}">
                      <a16:colId xmlns:a16="http://schemas.microsoft.com/office/drawing/2014/main" val="981131222"/>
                    </a:ext>
                  </a:extLst>
                </a:gridCol>
                <a:gridCol w="1126671">
                  <a:extLst>
                    <a:ext uri="{9D8B030D-6E8A-4147-A177-3AD203B41FA5}">
                      <a16:colId xmlns:a16="http://schemas.microsoft.com/office/drawing/2014/main" val="4145348988"/>
                    </a:ext>
                  </a:extLst>
                </a:gridCol>
                <a:gridCol w="1126671">
                  <a:extLst>
                    <a:ext uri="{9D8B030D-6E8A-4147-A177-3AD203B41FA5}">
                      <a16:colId xmlns:a16="http://schemas.microsoft.com/office/drawing/2014/main" val="2833323978"/>
                    </a:ext>
                  </a:extLst>
                </a:gridCol>
                <a:gridCol w="1126671">
                  <a:extLst>
                    <a:ext uri="{9D8B030D-6E8A-4147-A177-3AD203B41FA5}">
                      <a16:colId xmlns:a16="http://schemas.microsoft.com/office/drawing/2014/main" val="4285050541"/>
                    </a:ext>
                  </a:extLst>
                </a:gridCol>
                <a:gridCol w="1126671">
                  <a:extLst>
                    <a:ext uri="{9D8B030D-6E8A-4147-A177-3AD203B41FA5}">
                      <a16:colId xmlns:a16="http://schemas.microsoft.com/office/drawing/2014/main" val="1269515032"/>
                    </a:ext>
                  </a:extLst>
                </a:gridCol>
                <a:gridCol w="1126671">
                  <a:extLst>
                    <a:ext uri="{9D8B030D-6E8A-4147-A177-3AD203B41FA5}">
                      <a16:colId xmlns:a16="http://schemas.microsoft.com/office/drawing/2014/main" val="559844848"/>
                    </a:ext>
                  </a:extLst>
                </a:gridCol>
                <a:gridCol w="1126671">
                  <a:extLst>
                    <a:ext uri="{9D8B030D-6E8A-4147-A177-3AD203B41FA5}">
                      <a16:colId xmlns:a16="http://schemas.microsoft.com/office/drawing/2014/main" val="328047133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Task 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Start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Finish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Late Start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Late Finish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Free Slack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Total Slack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7419526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8/3/15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8/3/15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8/5/15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8/5/15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066439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8/3/15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8/4/15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8/3/15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8/4/15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550129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8/3/15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8/5/15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8/5/15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8/7/15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849235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8/4/15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8/7/15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8/6/15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8/11/15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4856499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8/5/15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8/11/15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8/5/15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8/11/15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100697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8/5/15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8/10/15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8/14/15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8/17/15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7d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7d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2075899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8/6/15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8/13/15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8/10/15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8/17/15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069577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8/12/15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8/19/15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8/12/15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8/19/15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52532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8/14/15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8/17/15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8/18/15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8/19/15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677476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J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8/20/15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8/24/15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8/20/15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8/24/15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69374106"/>
                  </a:ext>
                </a:extLst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828368" y="5430723"/>
            <a:ext cx="6802441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Table 6-1 Free and Total Float or Slack for Project X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noProof="0" dirty="0"/>
              <a:t>Information Technology Project Management, Ninth Edition. © 2019 Cengage. May not be copied, scanned, or duplicated, in whole or in part, except for use as permitted in a license distributed with a certain product or service or otherwise on a password-protected website for classroom use.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Learning Objectives (2 of 2)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Compare how schedule management is addressed using Agile vs. more predictive project approaches</a:t>
            </a:r>
          </a:p>
          <a:p>
            <a:r>
              <a:rPr lang="en-US" dirty="0"/>
              <a:t>Discuss how reality checks and discipline are involved in controlling and managing changes to the project schedule</a:t>
            </a:r>
          </a:p>
          <a:p>
            <a:r>
              <a:rPr lang="en-US" dirty="0"/>
              <a:t>Describe how project management software can assist in project schedule management and review words of caution before using this software</a:t>
            </a:r>
          </a:p>
          <a:p>
            <a:r>
              <a:rPr lang="en-US" dirty="0"/>
              <a:t>Discuss considerations for agile/adaptive environments</a:t>
            </a:r>
          </a:p>
          <a:p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noProof="0" dirty="0">
                <a:latin typeface="Times New Roman" panose="02020603050405020304" pitchFamily="18" charset="0"/>
              </a:rPr>
              <a:t>Information Technology Project Management, Ninth Edition. © 2019 Cengage. May not be copied, scanned, or duplicated, in whole or in part, except for use as permitted in a license distributed with a certain product or service or otherwise on a password-protected website for classroom use.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Using the Critical Path to Shorten a Project Schedule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Main techniques for shortening schedules</a:t>
            </a:r>
          </a:p>
          <a:p>
            <a:pPr lvl="1"/>
            <a:r>
              <a:rPr lang="en-US" dirty="0"/>
              <a:t>Shortening durations of critical activities/tasks by adding more resources or changing their scope</a:t>
            </a:r>
          </a:p>
          <a:p>
            <a:pPr lvl="1"/>
            <a:r>
              <a:rPr lang="en-US" dirty="0"/>
              <a:t>Crashing activities by obtaining the greatest amount of schedule compression for the least incremental cost</a:t>
            </a:r>
          </a:p>
          <a:p>
            <a:pPr lvl="1"/>
            <a:r>
              <a:rPr lang="en-US" dirty="0"/>
              <a:t>Fast tracking activities by doing them in parallel or overlapping them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noProof="0" dirty="0">
                <a:latin typeface="Times New Roman" panose="02020603050405020304" pitchFamily="18" charset="0"/>
              </a:rPr>
              <a:t>Information Technology Project Management, Ninth Edition. © 2019 Cengage. May not be copied, scanned, or duplicated, in whole or in part, except for use as permitted in a license distributed with a certain product or service or otherwise on a password-protected website for classroom use.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2EC8BB-E303-4FBF-AB99-A1D3BE891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Crashing and fast tracking</a:t>
            </a:r>
            <a:br>
              <a:rPr lang="en-US" dirty="0"/>
            </a:b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7726227-E0BB-499D-BDE4-F0A127A086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004978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Information Technology Project Management, Ninth Edition. © 2019 Cengage. May not be copied, scanned, or duplicated, in whole or in part, except for use as permitted in a license distributed with a certain product or service or otherwise on a password-protected website for classroom use.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04978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grpSp>
        <p:nvGrpSpPr>
          <p:cNvPr id="5" name="Group 28">
            <a:extLst>
              <a:ext uri="{FF2B5EF4-FFF2-40B4-BE49-F238E27FC236}">
                <a16:creationId xmlns:a16="http://schemas.microsoft.com/office/drawing/2014/main" id="{0611451B-2F13-47B8-9DA6-FE8EBCE0EEA1}"/>
              </a:ext>
            </a:extLst>
          </p:cNvPr>
          <p:cNvGrpSpPr>
            <a:grpSpLocks/>
          </p:cNvGrpSpPr>
          <p:nvPr/>
        </p:nvGrpSpPr>
        <p:grpSpPr bwMode="auto">
          <a:xfrm>
            <a:off x="282575" y="1295400"/>
            <a:ext cx="8861425" cy="4827587"/>
            <a:chOff x="96" y="847"/>
            <a:chExt cx="5582" cy="3041"/>
          </a:xfrm>
        </p:grpSpPr>
        <p:sp>
          <p:nvSpPr>
            <p:cNvPr id="6" name="AutoShape 5">
              <a:extLst>
                <a:ext uri="{FF2B5EF4-FFF2-40B4-BE49-F238E27FC236}">
                  <a16:creationId xmlns:a16="http://schemas.microsoft.com/office/drawing/2014/main" id="{575D96EB-4500-423B-AF5E-4DEF20E295E7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96" y="847"/>
              <a:ext cx="5582" cy="30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" name="Rectangle 7">
              <a:extLst>
                <a:ext uri="{FF2B5EF4-FFF2-40B4-BE49-F238E27FC236}">
                  <a16:creationId xmlns:a16="http://schemas.microsoft.com/office/drawing/2014/main" id="{D971C8F9-69A4-4120-8A58-0EF57B5931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18" y="3234"/>
              <a:ext cx="1004" cy="643"/>
            </a:xfrm>
            <a:prstGeom prst="rect">
              <a:avLst/>
            </a:prstGeom>
            <a:noFill/>
            <a:ln w="12700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" name="Rectangle 8">
              <a:extLst>
                <a:ext uri="{FF2B5EF4-FFF2-40B4-BE49-F238E27FC236}">
                  <a16:creationId xmlns:a16="http://schemas.microsoft.com/office/drawing/2014/main" id="{ABC3C6F4-C155-4BBB-841D-5C2D161AAB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80" y="3275"/>
              <a:ext cx="808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2000" b="1" dirty="0">
                  <a:latin typeface="Times New Roman" pitchFamily="18" charset="0"/>
                </a:rPr>
                <a:t>Overlapped</a:t>
              </a:r>
              <a:endParaRPr lang="en-US" dirty="0"/>
            </a:p>
          </p:txBody>
        </p:sp>
        <p:sp>
          <p:nvSpPr>
            <p:cNvPr id="9" name="Rectangle 9">
              <a:extLst>
                <a:ext uri="{FF2B5EF4-FFF2-40B4-BE49-F238E27FC236}">
                  <a16:creationId xmlns:a16="http://schemas.microsoft.com/office/drawing/2014/main" id="{03CD7FA2-9F57-4F02-9203-3987150959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80" y="3467"/>
              <a:ext cx="879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2000" b="1" dirty="0">
                  <a:latin typeface="Times New Roman" pitchFamily="18" charset="0"/>
                </a:rPr>
                <a:t>Tasks or fast</a:t>
              </a:r>
              <a:endParaRPr lang="en-US" dirty="0"/>
            </a:p>
          </p:txBody>
        </p:sp>
        <p:sp>
          <p:nvSpPr>
            <p:cNvPr id="10" name="Rectangle 10">
              <a:extLst>
                <a:ext uri="{FF2B5EF4-FFF2-40B4-BE49-F238E27FC236}">
                  <a16:creationId xmlns:a16="http://schemas.microsoft.com/office/drawing/2014/main" id="{58039CC4-F32C-41B2-A32F-BCEC908206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80" y="3659"/>
              <a:ext cx="577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2000" b="1" dirty="0">
                  <a:latin typeface="Times New Roman" pitchFamily="18" charset="0"/>
                </a:rPr>
                <a:t>tracking</a:t>
              </a:r>
              <a:endParaRPr lang="en-US" dirty="0"/>
            </a:p>
          </p:txBody>
        </p:sp>
        <p:sp>
          <p:nvSpPr>
            <p:cNvPr id="11" name="Rectangle 11">
              <a:extLst>
                <a:ext uri="{FF2B5EF4-FFF2-40B4-BE49-F238E27FC236}">
                  <a16:creationId xmlns:a16="http://schemas.microsoft.com/office/drawing/2014/main" id="{7970EDF6-B347-416E-AC8E-5944CE0C64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05" y="2034"/>
              <a:ext cx="1062" cy="643"/>
            </a:xfrm>
            <a:prstGeom prst="rect">
              <a:avLst/>
            </a:prstGeom>
            <a:noFill/>
            <a:ln w="12700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Rectangle 12">
              <a:extLst>
                <a:ext uri="{FF2B5EF4-FFF2-40B4-BE49-F238E27FC236}">
                  <a16:creationId xmlns:a16="http://schemas.microsoft.com/office/drawing/2014/main" id="{1431F224-DA5E-49B0-A4BB-74358F0D82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67" y="2075"/>
              <a:ext cx="702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2000" b="1" dirty="0">
                  <a:latin typeface="Times New Roman" pitchFamily="18" charset="0"/>
                </a:rPr>
                <a:t>Shortened</a:t>
              </a:r>
              <a:endParaRPr lang="en-US" dirty="0"/>
            </a:p>
          </p:txBody>
        </p:sp>
        <p:sp>
          <p:nvSpPr>
            <p:cNvPr id="13" name="Rectangle 13">
              <a:extLst>
                <a:ext uri="{FF2B5EF4-FFF2-40B4-BE49-F238E27FC236}">
                  <a16:creationId xmlns:a16="http://schemas.microsoft.com/office/drawing/2014/main" id="{B8F5D1A6-F3CD-485C-9090-73EA5A26B7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67" y="2267"/>
              <a:ext cx="937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2000" b="1" dirty="0">
                  <a:latin typeface="Times New Roman" pitchFamily="18" charset="0"/>
                </a:rPr>
                <a:t>duration thru</a:t>
              </a:r>
              <a:endParaRPr lang="en-US" dirty="0"/>
            </a:p>
          </p:txBody>
        </p:sp>
        <p:sp>
          <p:nvSpPr>
            <p:cNvPr id="14" name="Rectangle 14">
              <a:extLst>
                <a:ext uri="{FF2B5EF4-FFF2-40B4-BE49-F238E27FC236}">
                  <a16:creationId xmlns:a16="http://schemas.microsoft.com/office/drawing/2014/main" id="{283C4B03-F25C-4B5E-B06A-74A978978A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67" y="2459"/>
              <a:ext cx="586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2000" b="1" dirty="0">
                  <a:latin typeface="Times New Roman" pitchFamily="18" charset="0"/>
                </a:rPr>
                <a:t>crashing</a:t>
              </a:r>
              <a:endParaRPr lang="en-US" dirty="0"/>
            </a:p>
          </p:txBody>
        </p:sp>
        <p:sp>
          <p:nvSpPr>
            <p:cNvPr id="15" name="Rectangle 15">
              <a:extLst>
                <a:ext uri="{FF2B5EF4-FFF2-40B4-BE49-F238E27FC236}">
                  <a16:creationId xmlns:a16="http://schemas.microsoft.com/office/drawing/2014/main" id="{55621B08-5D25-4C25-878E-DD973B0317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51" y="930"/>
              <a:ext cx="741" cy="451"/>
            </a:xfrm>
            <a:prstGeom prst="rect">
              <a:avLst/>
            </a:prstGeom>
            <a:noFill/>
            <a:ln w="12700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" name="Rectangle 16">
              <a:extLst>
                <a:ext uri="{FF2B5EF4-FFF2-40B4-BE49-F238E27FC236}">
                  <a16:creationId xmlns:a16="http://schemas.microsoft.com/office/drawing/2014/main" id="{4415DAB8-4D63-4006-A228-75B44D65DD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13" y="971"/>
              <a:ext cx="616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2000" b="1" dirty="0">
                  <a:latin typeface="Times New Roman" pitchFamily="18" charset="0"/>
                </a:rPr>
                <a:t>Original </a:t>
              </a:r>
              <a:endParaRPr lang="en-US" dirty="0"/>
            </a:p>
          </p:txBody>
        </p:sp>
        <p:sp>
          <p:nvSpPr>
            <p:cNvPr id="17" name="Rectangle 17">
              <a:extLst>
                <a:ext uri="{FF2B5EF4-FFF2-40B4-BE49-F238E27FC236}">
                  <a16:creationId xmlns:a16="http://schemas.microsoft.com/office/drawing/2014/main" id="{6A36562F-FD96-43B0-8D4E-7E9DEDD120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13" y="1163"/>
              <a:ext cx="586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2000" b="1" dirty="0">
                  <a:latin typeface="Times New Roman" pitchFamily="18" charset="0"/>
                </a:rPr>
                <a:t>schedule</a:t>
              </a:r>
              <a:endParaRPr lang="en-US" dirty="0"/>
            </a:p>
          </p:txBody>
        </p:sp>
        <p:pic>
          <p:nvPicPr>
            <p:cNvPr id="18" name="Picture 18">
              <a:extLst>
                <a:ext uri="{FF2B5EF4-FFF2-40B4-BE49-F238E27FC236}">
                  <a16:creationId xmlns:a16="http://schemas.microsoft.com/office/drawing/2014/main" id="{2C4441F5-F042-4A18-9631-15E6E54BC8C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6" y="847"/>
              <a:ext cx="4224" cy="29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9" name="Group 21">
              <a:extLst>
                <a:ext uri="{FF2B5EF4-FFF2-40B4-BE49-F238E27FC236}">
                  <a16:creationId xmlns:a16="http://schemas.microsoft.com/office/drawing/2014/main" id="{76CCED3B-079B-416B-9FDE-3C8C3803237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626" y="2095"/>
              <a:ext cx="960" cy="300"/>
              <a:chOff x="3626" y="2095"/>
              <a:chExt cx="960" cy="300"/>
            </a:xfrm>
          </p:grpSpPr>
          <p:sp>
            <p:nvSpPr>
              <p:cNvPr id="26" name="Line 19">
                <a:extLst>
                  <a:ext uri="{FF2B5EF4-FFF2-40B4-BE49-F238E27FC236}">
                    <a16:creationId xmlns:a16="http://schemas.microsoft.com/office/drawing/2014/main" id="{C2097408-B1D2-4969-A084-9AA07D0FB6C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683" y="2095"/>
                <a:ext cx="903" cy="27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" name="Freeform 20">
                <a:extLst>
                  <a:ext uri="{FF2B5EF4-FFF2-40B4-BE49-F238E27FC236}">
                    <a16:creationId xmlns:a16="http://schemas.microsoft.com/office/drawing/2014/main" id="{578363F9-7127-44FF-B885-0126D88361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26" y="2335"/>
                <a:ext cx="70" cy="60"/>
              </a:xfrm>
              <a:custGeom>
                <a:avLst/>
                <a:gdLst>
                  <a:gd name="T0" fmla="*/ 52 w 70"/>
                  <a:gd name="T1" fmla="*/ 0 h 60"/>
                  <a:gd name="T2" fmla="*/ 0 w 70"/>
                  <a:gd name="T3" fmla="*/ 48 h 60"/>
                  <a:gd name="T4" fmla="*/ 70 w 70"/>
                  <a:gd name="T5" fmla="*/ 60 h 60"/>
                  <a:gd name="T6" fmla="*/ 52 w 70"/>
                  <a:gd name="T7" fmla="*/ 0 h 6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0"/>
                  <a:gd name="T13" fmla="*/ 0 h 60"/>
                  <a:gd name="T14" fmla="*/ 70 w 70"/>
                  <a:gd name="T15" fmla="*/ 60 h 6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0" h="60">
                    <a:moveTo>
                      <a:pt x="52" y="0"/>
                    </a:moveTo>
                    <a:lnTo>
                      <a:pt x="0" y="48"/>
                    </a:lnTo>
                    <a:lnTo>
                      <a:pt x="70" y="60"/>
                    </a:lnTo>
                    <a:lnTo>
                      <a:pt x="52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0" name="Group 24">
              <a:extLst>
                <a:ext uri="{FF2B5EF4-FFF2-40B4-BE49-F238E27FC236}">
                  <a16:creationId xmlns:a16="http://schemas.microsoft.com/office/drawing/2014/main" id="{BAA20A5C-8A88-4EB1-8B52-2C6DFA019D7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450" y="3339"/>
              <a:ext cx="870" cy="63"/>
              <a:chOff x="3450" y="3339"/>
              <a:chExt cx="870" cy="63"/>
            </a:xfrm>
          </p:grpSpPr>
          <p:sp>
            <p:nvSpPr>
              <p:cNvPr id="24" name="Line 22">
                <a:extLst>
                  <a:ext uri="{FF2B5EF4-FFF2-40B4-BE49-F238E27FC236}">
                    <a16:creationId xmlns:a16="http://schemas.microsoft.com/office/drawing/2014/main" id="{C09486E2-FF87-4F47-BE0F-C2255FCED59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509" y="3370"/>
                <a:ext cx="811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" name="Freeform 23">
                <a:extLst>
                  <a:ext uri="{FF2B5EF4-FFF2-40B4-BE49-F238E27FC236}">
                    <a16:creationId xmlns:a16="http://schemas.microsoft.com/office/drawing/2014/main" id="{640EEF66-3066-43A6-86C5-4CCAA9AFE0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50" y="3339"/>
                <a:ext cx="62" cy="63"/>
              </a:xfrm>
              <a:custGeom>
                <a:avLst/>
                <a:gdLst>
                  <a:gd name="T0" fmla="*/ 62 w 62"/>
                  <a:gd name="T1" fmla="*/ 0 h 63"/>
                  <a:gd name="T2" fmla="*/ 0 w 62"/>
                  <a:gd name="T3" fmla="*/ 32 h 63"/>
                  <a:gd name="T4" fmla="*/ 62 w 62"/>
                  <a:gd name="T5" fmla="*/ 63 h 63"/>
                  <a:gd name="T6" fmla="*/ 62 w 62"/>
                  <a:gd name="T7" fmla="*/ 0 h 6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2"/>
                  <a:gd name="T13" fmla="*/ 0 h 63"/>
                  <a:gd name="T14" fmla="*/ 62 w 62"/>
                  <a:gd name="T15" fmla="*/ 63 h 6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2" h="63">
                    <a:moveTo>
                      <a:pt x="62" y="0"/>
                    </a:moveTo>
                    <a:lnTo>
                      <a:pt x="0" y="32"/>
                    </a:lnTo>
                    <a:lnTo>
                      <a:pt x="62" y="63"/>
                    </a:lnTo>
                    <a:lnTo>
                      <a:pt x="62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1" name="Group 27">
              <a:extLst>
                <a:ext uri="{FF2B5EF4-FFF2-40B4-BE49-F238E27FC236}">
                  <a16:creationId xmlns:a16="http://schemas.microsoft.com/office/drawing/2014/main" id="{57182CD2-F2C8-45FD-B197-B2DA421420C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14" y="1231"/>
              <a:ext cx="576" cy="288"/>
              <a:chOff x="3914" y="1231"/>
              <a:chExt cx="576" cy="288"/>
            </a:xfrm>
          </p:grpSpPr>
          <p:sp>
            <p:nvSpPr>
              <p:cNvPr id="22" name="Line 25">
                <a:extLst>
                  <a:ext uri="{FF2B5EF4-FFF2-40B4-BE49-F238E27FC236}">
                    <a16:creationId xmlns:a16="http://schemas.microsoft.com/office/drawing/2014/main" id="{8C28AA38-84F6-4C05-A003-2713010AE55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950" y="1231"/>
                <a:ext cx="540" cy="269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" name="Freeform 26">
                <a:extLst>
                  <a:ext uri="{FF2B5EF4-FFF2-40B4-BE49-F238E27FC236}">
                    <a16:creationId xmlns:a16="http://schemas.microsoft.com/office/drawing/2014/main" id="{706DEE5B-CA28-4FFE-91E5-DB420AF149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14" y="1480"/>
                <a:ext cx="50" cy="39"/>
              </a:xfrm>
              <a:custGeom>
                <a:avLst/>
                <a:gdLst>
                  <a:gd name="T0" fmla="*/ 30 w 50"/>
                  <a:gd name="T1" fmla="*/ 0 h 39"/>
                  <a:gd name="T2" fmla="*/ 0 w 50"/>
                  <a:gd name="T3" fmla="*/ 39 h 39"/>
                  <a:gd name="T4" fmla="*/ 50 w 50"/>
                  <a:gd name="T5" fmla="*/ 39 h 39"/>
                  <a:gd name="T6" fmla="*/ 30 w 50"/>
                  <a:gd name="T7" fmla="*/ 0 h 3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0"/>
                  <a:gd name="T13" fmla="*/ 0 h 39"/>
                  <a:gd name="T14" fmla="*/ 50 w 50"/>
                  <a:gd name="T15" fmla="*/ 39 h 3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0" h="39">
                    <a:moveTo>
                      <a:pt x="30" y="0"/>
                    </a:moveTo>
                    <a:lnTo>
                      <a:pt x="0" y="39"/>
                    </a:lnTo>
                    <a:lnTo>
                      <a:pt x="50" y="39"/>
                    </a:lnTo>
                    <a:lnTo>
                      <a:pt x="3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48551094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Importance of Updating Critical Path Data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It is important to update the schedule with actual data</a:t>
            </a:r>
          </a:p>
          <a:p>
            <a:pPr lvl="1"/>
            <a:r>
              <a:rPr lang="en-US" dirty="0"/>
              <a:t>Note actual activity durations as they are completed </a:t>
            </a:r>
          </a:p>
          <a:p>
            <a:pPr lvl="1"/>
            <a:r>
              <a:rPr lang="en-US" dirty="0"/>
              <a:t>Revise estimates for activities in progress</a:t>
            </a:r>
          </a:p>
          <a:p>
            <a:pPr lvl="1"/>
            <a:r>
              <a:rPr lang="en-US" dirty="0"/>
              <a:t>Monitor changes to make informed decisions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noProof="0" dirty="0">
                <a:latin typeface="Times New Roman" panose="02020603050405020304" pitchFamily="18" charset="0"/>
              </a:rPr>
              <a:t>Information Technology Project Management, Ninth Edition. © 2019 Cengage. May not be copied, scanned, or duplicated, in whole or in part, except for use as permitted in a license distributed with a certain product or service or otherwise on a password-protected website for classroom use.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Critical Chain Scheduling (1 of 4)</a:t>
            </a:r>
          </a:p>
        </p:txBody>
      </p:sp>
      <p:sp>
        <p:nvSpPr>
          <p:cNvPr id="5017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Considers limited resources when creating a project schedule and includes buffers to protect the project completion date</a:t>
            </a:r>
          </a:p>
          <a:p>
            <a:pPr lvl="1"/>
            <a:r>
              <a:rPr lang="en-US" dirty="0"/>
              <a:t>Uses the Theory of Constraints (TOC): management philosophy developed by Eliyahu M. Goldratt; attempts to minimize multitasking when a resource works on more than one task at a time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noProof="0" dirty="0"/>
              <a:t>Information Technology Project Management, Ninth Edition. © 2019 Cengage. May not be copied, scanned, or duplicated, in whole or in part, except for use as permitted in a license distributed with a certain product or service or otherwise on a password-protected website for classroom use.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Critical Chain Scheduling (2 of 4)</a:t>
            </a:r>
          </a:p>
        </p:txBody>
      </p:sp>
      <p:pic>
        <p:nvPicPr>
          <p:cNvPr id="3" name="Picture 2" descr="Images illustrates the duration taken to complete three tasks without multitasking.  &#10;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5844" y="1457076"/>
            <a:ext cx="4596384" cy="1478280"/>
          </a:xfrm>
          <a:prstGeom prst="rect">
            <a:avLst/>
          </a:prstGeom>
        </p:spPr>
      </p:pic>
      <p:pic>
        <p:nvPicPr>
          <p:cNvPr id="4" name="Picture 3" descr="Images illustrates the duration taken to complete three tasks with multitasking. &#10;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5332" y="3605187"/>
            <a:ext cx="4593336" cy="1764792"/>
          </a:xfrm>
          <a:prstGeom prst="rect">
            <a:avLst/>
          </a:prstGeom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noProof="0" dirty="0"/>
              <a:t>Information Technology Project Management, Ninth Edition. © 2019 Cengage. May not be copied, scanned, or duplicated, in whole or in part, except for use as permitted in a license distributed with a certain product or service or otherwise on a password-protected website for classroom use.</a:t>
            </a:r>
          </a:p>
        </p:txBody>
      </p:sp>
    </p:spTree>
    <p:extLst>
      <p:ext uri="{BB962C8B-B14F-4D97-AF65-F5344CB8AC3E}">
        <p14:creationId xmlns:p14="http://schemas.microsoft.com/office/powerpoint/2010/main" val="393456039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Critical Chain Scheduling (3 of 4)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Additional concepts</a:t>
            </a:r>
          </a:p>
          <a:p>
            <a:pPr lvl="1"/>
            <a:r>
              <a:rPr lang="en-US" dirty="0"/>
              <a:t>Buffer: additional time to complete a task</a:t>
            </a:r>
          </a:p>
          <a:p>
            <a:pPr lvl="1"/>
            <a:r>
              <a:rPr lang="en-US" dirty="0"/>
              <a:t>Murphy’s Law: if something can go wrong, it will</a:t>
            </a:r>
          </a:p>
          <a:p>
            <a:pPr lvl="1"/>
            <a:r>
              <a:rPr lang="en-US" dirty="0"/>
              <a:t>Parkinson’s Law: work expands to fill the time allowed</a:t>
            </a:r>
          </a:p>
          <a:p>
            <a:pPr lvl="1"/>
            <a:r>
              <a:rPr lang="en-US" dirty="0"/>
              <a:t>Project buffer: additional time added before the project’s due date</a:t>
            </a:r>
          </a:p>
          <a:p>
            <a:pPr lvl="1"/>
            <a:r>
              <a:rPr lang="en-US" dirty="0"/>
              <a:t>Feeding buffers: additional time added before tasks on the critical path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noProof="0" dirty="0">
                <a:latin typeface="Times New Roman" panose="02020603050405020304" pitchFamily="18" charset="0"/>
              </a:rPr>
              <a:t>Information Technology Project Management, Ninth Edition. © 2019 Cengage. May not be copied, scanned, or duplicated, in whole or in part, except for use as permitted in a license distributed with a certain product or service or otherwise on a password-protected website for classroom use.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Critical Chain Scheduling (4 of 4)</a:t>
            </a:r>
          </a:p>
        </p:txBody>
      </p:sp>
      <p:pic>
        <p:nvPicPr>
          <p:cNvPr id="3" name="Picture 2" descr="Image displays an example of a network diagram constructed using critical chain scheduling.&#10;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8303" y="1690689"/>
            <a:ext cx="5147394" cy="3742944"/>
          </a:xfrm>
          <a:prstGeom prst="rect">
            <a:avLst/>
          </a:prstGeom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noProof="0" dirty="0">
                <a:latin typeface="Times New Roman" panose="02020603050405020304" pitchFamily="18" charset="0"/>
              </a:rPr>
              <a:t>Information Technology Project Management, Ninth Edition. © 2019 Cengage. May not be copied, scanned, or duplicated, in whole or in part, except for use as permitted in a license distributed with a certain product or service or otherwise on a password-protected website for classroom use.</a:t>
            </a:r>
          </a:p>
        </p:txBody>
      </p:sp>
    </p:spTree>
    <p:extLst>
      <p:ext uri="{BB962C8B-B14F-4D97-AF65-F5344CB8AC3E}">
        <p14:creationId xmlns:p14="http://schemas.microsoft.com/office/powerpoint/2010/main" val="335833497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Went Right?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Scheduling at healthcare clinic’s can be more efficient by using critical chain scheduling</a:t>
            </a:r>
          </a:p>
          <a:p>
            <a:pPr lvl="1"/>
            <a:r>
              <a:rPr lang="en-US" dirty="0"/>
              <a:t>National University Hospital in Singapore decreased patient admission times by more than 50 percent</a:t>
            </a:r>
          </a:p>
          <a:p>
            <a:pPr lvl="2"/>
            <a:r>
              <a:rPr lang="en-US" dirty="0"/>
              <a:t>Improved scheduling lowered average wait times, which went from six to eight hours to less than three hours</a:t>
            </a:r>
          </a:p>
          <a:p>
            <a:pPr lvl="2"/>
            <a:r>
              <a:rPr lang="en-US" dirty="0"/>
              <a:t>63 percent of patients were admitted in less than 1.5 hours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noProof="0" dirty="0">
                <a:latin typeface="Times New Roman" panose="02020603050405020304" pitchFamily="18" charset="0"/>
              </a:rPr>
              <a:t>Information Technology Project Management, Ninth Edition. © 2019 Cengage. May not be copied, scanned, or duplicated, in whole or in part, except for use as permitted in a license distributed with a certain product or service or otherwise on a password-protected website for classroom use.</a:t>
            </a:r>
          </a:p>
        </p:txBody>
      </p:sp>
    </p:spTree>
    <p:extLst>
      <p:ext uri="{BB962C8B-B14F-4D97-AF65-F5344CB8AC3E}">
        <p14:creationId xmlns:p14="http://schemas.microsoft.com/office/powerpoint/2010/main" val="232727555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Program Evaluation and Review Technique (PERT)</a:t>
            </a:r>
          </a:p>
        </p:txBody>
      </p:sp>
      <p:sp>
        <p:nvSpPr>
          <p:cNvPr id="5427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Network analysis technique used to estimate project duration when there is a high degree of uncertainty about the individual activity duration estimates</a:t>
            </a:r>
          </a:p>
          <a:p>
            <a:pPr lvl="1"/>
            <a:r>
              <a:rPr lang="en-US" dirty="0"/>
              <a:t>Uses probabilistic time estimates: duration estimates based on using optimistic, most likely, and pessimistic estimates of activity durations</a:t>
            </a:r>
          </a:p>
          <a:p>
            <a:pPr lvl="1"/>
            <a:r>
              <a:rPr lang="en-US" dirty="0"/>
              <a:t>By using the PERT weighted average for each activity duration estimate, total project duration estimate takes into account the risk or uncertainty in the individual activity estimates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noProof="0" dirty="0">
                <a:latin typeface="Times New Roman" panose="02020603050405020304" pitchFamily="18" charset="0"/>
              </a:rPr>
              <a:t>Information Technology Project Management, Ninth Edition. © 2019 Cengage. May not be copied, scanned, or duplicated, in whole or in part, except for use as permitted in a license distributed with a certain product or service or otherwise on a password-protected website for classroom use.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Agile and Schedule Management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Core values of the Manifesto for Agile Software Development</a:t>
            </a:r>
          </a:p>
          <a:p>
            <a:pPr lvl="1"/>
            <a:r>
              <a:rPr lang="en-US" dirty="0"/>
              <a:t>Customer collaboration over contract negotiation</a:t>
            </a:r>
          </a:p>
          <a:p>
            <a:pPr lvl="1"/>
            <a:r>
              <a:rPr lang="en-US" dirty="0"/>
              <a:t>Responding to change over following a plan</a:t>
            </a:r>
          </a:p>
          <a:p>
            <a:r>
              <a:rPr lang="en-US" dirty="0"/>
              <a:t>Example: product owner defines and prioritizes the work to be done within a sprint</a:t>
            </a:r>
          </a:p>
          <a:p>
            <a:pPr lvl="1"/>
            <a:r>
              <a:rPr lang="en-US" dirty="0"/>
              <a:t>Collaboration and time management are designed into the process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noProof="0" dirty="0">
                <a:latin typeface="Times New Roman" panose="02020603050405020304" pitchFamily="18" charset="0"/>
              </a:rPr>
              <a:t>Information Technology Project Management, Ninth Edition. © 2019 Cengage. May not be copied, scanned, or duplicated, in whole or in part, except for use as permitted in a license distributed with a certain product or service or otherwise on a password-protected website for classroom use.</a:t>
            </a:r>
          </a:p>
        </p:txBody>
      </p:sp>
    </p:spTree>
    <p:extLst>
      <p:ext uri="{BB962C8B-B14F-4D97-AF65-F5344CB8AC3E}">
        <p14:creationId xmlns:p14="http://schemas.microsoft.com/office/powerpoint/2010/main" val="22965138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Importance of Project Schedules (1 of 3)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Managers often cite delivering projects on time as one of their biggest challenges</a:t>
            </a:r>
          </a:p>
          <a:p>
            <a:pPr lvl="1"/>
            <a:r>
              <a:rPr lang="en-US" dirty="0"/>
              <a:t>Time has the least amount of flexibility; it passes no matter what happens on a project</a:t>
            </a:r>
          </a:p>
          <a:p>
            <a:r>
              <a:rPr lang="en-US" dirty="0"/>
              <a:t>Individual work styles and cultural differences may also cause schedule conflicts</a:t>
            </a:r>
          </a:p>
          <a:p>
            <a:pPr lvl="1"/>
            <a:r>
              <a:rPr lang="en-US" dirty="0"/>
              <a:t>Different cultures and even entire countries have different attitudes about schedules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noProof="0" dirty="0">
                <a:latin typeface="Times New Roman" panose="02020603050405020304" pitchFamily="18" charset="0"/>
              </a:rPr>
              <a:t>Information Technology Project Management, Ninth Edition. © 2019 Cengage. May not be copied, scanned, or duplicated, in whole or in part, except for use as permitted in a license distributed with a certain product or service or otherwise on a password-protected website for classroom use.</a:t>
            </a:r>
          </a:p>
        </p:txBody>
      </p:sp>
      <p:pic>
        <p:nvPicPr>
          <p:cNvPr id="5" name="Picture 4" descr="A hand holding a clock&#10;&#10;Description generated with high confidence">
            <a:extLst>
              <a:ext uri="{FF2B5EF4-FFF2-40B4-BE49-F238E27FC236}">
                <a16:creationId xmlns:a16="http://schemas.microsoft.com/office/drawing/2014/main" id="{0AA5E890-0BA2-434E-8099-9053B928606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4800" y="4024861"/>
            <a:ext cx="1447800" cy="2064190"/>
          </a:xfrm>
          <a:prstGeom prst="rect">
            <a:avLst/>
          </a:prstGeom>
        </p:spPr>
      </p:pic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Controlling the Schedule</a:t>
            </a:r>
          </a:p>
        </p:txBody>
      </p:sp>
      <p:sp>
        <p:nvSpPr>
          <p:cNvPr id="5632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Goals of schedule control </a:t>
            </a:r>
          </a:p>
          <a:p>
            <a:pPr lvl="1"/>
            <a:r>
              <a:rPr lang="en-US" dirty="0"/>
              <a:t>Know the status of the schedule</a:t>
            </a:r>
          </a:p>
          <a:p>
            <a:pPr lvl="1"/>
            <a:r>
              <a:rPr lang="en-US" dirty="0"/>
              <a:t>Influence the factors that cause schedule changes</a:t>
            </a:r>
          </a:p>
          <a:p>
            <a:pPr lvl="1"/>
            <a:r>
              <a:rPr lang="en-US" dirty="0"/>
              <a:t>Determine that the schedule has changed</a:t>
            </a:r>
          </a:p>
          <a:p>
            <a:pPr lvl="1"/>
            <a:r>
              <a:rPr lang="en-US" dirty="0"/>
              <a:t>Manage changes when they occur</a:t>
            </a:r>
          </a:p>
          <a:p>
            <a:r>
              <a:rPr lang="en-US" dirty="0"/>
              <a:t>Main inputs to schedule control </a:t>
            </a:r>
          </a:p>
          <a:p>
            <a:pPr lvl="1"/>
            <a:r>
              <a:rPr lang="en-US" dirty="0"/>
              <a:t>Project management plan</a:t>
            </a:r>
          </a:p>
          <a:p>
            <a:pPr lvl="1"/>
            <a:r>
              <a:rPr lang="en-US" dirty="0"/>
              <a:t>Project documents </a:t>
            </a:r>
          </a:p>
          <a:p>
            <a:pPr lvl="1"/>
            <a:r>
              <a:rPr lang="en-US" dirty="0"/>
              <a:t>Work performance data</a:t>
            </a:r>
          </a:p>
          <a:p>
            <a:pPr lvl="1"/>
            <a:r>
              <a:rPr lang="en-US" dirty="0"/>
              <a:t>Organizational process assets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noProof="0" dirty="0">
                <a:latin typeface="Times New Roman" panose="02020603050405020304" pitchFamily="18" charset="0"/>
              </a:rPr>
              <a:t>Information Technology Project Management, Ninth Edition. © 2019 Cengage. May not be copied, scanned, or duplicated, in whole or in part, except for use as permitted in a license distributed with a certain product or service or otherwise on a password-protected website for classroom use.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Reality Checks on Scheduling and the Need for Discipline</a:t>
            </a:r>
          </a:p>
        </p:txBody>
      </p:sp>
      <p:sp>
        <p:nvSpPr>
          <p:cNvPr id="58371" name="Rectangle 3"/>
          <p:cNvSpPr>
            <a:spLocks noGrp="1" noChangeArrowheads="1"/>
          </p:cNvSpPr>
          <p:nvPr>
            <p:ph idx="1"/>
          </p:nvPr>
        </p:nvSpPr>
        <p:spPr>
          <a:xfrm>
            <a:off x="628650" y="1805181"/>
            <a:ext cx="7886700" cy="4351338"/>
          </a:xfrm>
        </p:spPr>
        <p:txBody>
          <a:bodyPr/>
          <a:lstStyle/>
          <a:p>
            <a:r>
              <a:rPr lang="en-US" dirty="0"/>
              <a:t>Important activities  </a:t>
            </a:r>
          </a:p>
          <a:p>
            <a:pPr lvl="1"/>
            <a:r>
              <a:rPr lang="en-US" dirty="0"/>
              <a:t>Review the draft schedule or estimated completion date in the project charter</a:t>
            </a:r>
          </a:p>
          <a:p>
            <a:pPr lvl="1"/>
            <a:r>
              <a:rPr lang="en-US" dirty="0"/>
              <a:t>Prepare a more detailed schedule with the project team</a:t>
            </a:r>
          </a:p>
          <a:p>
            <a:pPr lvl="1"/>
            <a:r>
              <a:rPr lang="en-US" dirty="0"/>
              <a:t>Make sure the schedule is realistic and followed</a:t>
            </a:r>
          </a:p>
          <a:p>
            <a:pPr lvl="1"/>
            <a:r>
              <a:rPr lang="en-US" dirty="0"/>
              <a:t>Alert top management well in advance if there are schedule problems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noProof="0" dirty="0">
                <a:latin typeface="Times New Roman" panose="02020603050405020304" pitchFamily="18" charset="0"/>
              </a:rPr>
              <a:t>Information Technology Project Management, Ninth Edition. © 2019 Cengage. May not be copied, scanned, or duplicated, in whole or in part, except for use as permitted in a license distributed with a certain product or service or otherwise on a password-protected website for classroom use.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Using Software to Assist in Project Schedule</a:t>
            </a:r>
            <a:br>
              <a:rPr lang="en-US" dirty="0"/>
            </a:br>
            <a:r>
              <a:rPr lang="en-US" dirty="0"/>
              <a:t>Management</a:t>
            </a:r>
          </a:p>
        </p:txBody>
      </p:sp>
      <p:sp>
        <p:nvSpPr>
          <p:cNvPr id="6144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Software for facilitating communications helps people exchange schedule-related information</a:t>
            </a:r>
          </a:p>
          <a:p>
            <a:pPr lvl="1"/>
            <a:r>
              <a:rPr lang="en-US" dirty="0"/>
              <a:t>Decision support models help analyze trade-offs that can be made to address schedule issues</a:t>
            </a:r>
          </a:p>
          <a:p>
            <a:pPr lvl="1"/>
            <a:r>
              <a:rPr lang="en-US" dirty="0"/>
              <a:t>Project management software can help in various time management areas 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noProof="0" dirty="0">
                <a:latin typeface="Times New Roman" panose="02020603050405020304" pitchFamily="18" charset="0"/>
              </a:rPr>
              <a:t>Information Technology Project Management, Ninth Edition. © 2019 Cengage. May not be copied, scanned, or duplicated, in whole or in part, except for use as permitted in a license distributed with a certain product or service or otherwise on a password-protected website for classroom use.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Words of Caution on Using Project Management Software</a:t>
            </a:r>
          </a:p>
        </p:txBody>
      </p:sp>
      <p:sp>
        <p:nvSpPr>
          <p:cNvPr id="6246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Many people misuse project management software because they don’t understand important concepts and have not had training</a:t>
            </a:r>
          </a:p>
          <a:p>
            <a:pPr lvl="1"/>
            <a:r>
              <a:rPr lang="en-US" dirty="0"/>
              <a:t>Example: dependencies must be entered to have dates adjust automatically and to determine the critical path</a:t>
            </a:r>
          </a:p>
          <a:p>
            <a:r>
              <a:rPr lang="en-US" dirty="0"/>
              <a:t>Many project management software programs come with templates or sample files</a:t>
            </a:r>
          </a:p>
          <a:p>
            <a:pPr lvl="1"/>
            <a:r>
              <a:rPr lang="en-US" dirty="0"/>
              <a:t>It is very easy to use these files without considering unique project needs</a:t>
            </a:r>
          </a:p>
          <a:p>
            <a:pPr lvl="1"/>
            <a:r>
              <a:rPr lang="en-US" dirty="0"/>
              <a:t>Project managers and their teams should be careful not to rely too much on templates or sample files and ignore the unique concerns of their particular projects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noProof="0" dirty="0">
                <a:latin typeface="Times New Roman" panose="02020603050405020304" pitchFamily="18" charset="0"/>
              </a:rPr>
              <a:t>Information Technology Project Management, Ninth Edition. © 2019 Cengage. May not be copied, scanned, or duplicated, in whole or in part, except for use as permitted in a license distributed with a certain product or service or otherwise on a password-protected website for classroom use.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Considerations for Agile/Adaptive Environments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Schedule management is radically different using Agile and Scrum </a:t>
            </a:r>
          </a:p>
          <a:p>
            <a:pPr lvl="1"/>
            <a:r>
              <a:rPr lang="en-US" dirty="0"/>
              <a:t>Projects that rely heavily on the critical path method consider meeting the project’s estimated completion date as a crucial component of success</a:t>
            </a:r>
          </a:p>
          <a:p>
            <a:pPr lvl="1"/>
            <a:r>
              <a:rPr lang="en-US" dirty="0"/>
              <a:t>Agile projects may not even need to estimate activity durations or project schedules at all; overall project completion time is not important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4978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Information Technology Project Management, Ninth Edition. © 2019 Cengage. May not be copied, scanned, or duplicated, in whole or in part, except for use as permitted in a license distributed with a certain product or service or otherwise on a password-protected website for classroom use.</a:t>
            </a:r>
          </a:p>
        </p:txBody>
      </p:sp>
    </p:spTree>
    <p:extLst>
      <p:ext uri="{BB962C8B-B14F-4D97-AF65-F5344CB8AC3E}">
        <p14:creationId xmlns:p14="http://schemas.microsoft.com/office/powerpoint/2010/main" val="3283591030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Chapter Summary</a:t>
            </a:r>
          </a:p>
        </p:txBody>
      </p:sp>
      <p:sp>
        <p:nvSpPr>
          <p:cNvPr id="6349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Project time management is often cited as the main source of conflict on projects</a:t>
            </a:r>
          </a:p>
          <a:p>
            <a:pPr lvl="1"/>
            <a:r>
              <a:rPr lang="en-US" dirty="0"/>
              <a:t>Most IT projects exceed time estimates</a:t>
            </a:r>
          </a:p>
          <a:p>
            <a:r>
              <a:rPr lang="en-US" dirty="0"/>
              <a:t>Main processes</a:t>
            </a:r>
          </a:p>
          <a:p>
            <a:pPr lvl="1"/>
            <a:r>
              <a:rPr lang="en-US" dirty="0"/>
              <a:t>Plan schedule management</a:t>
            </a:r>
          </a:p>
          <a:p>
            <a:pPr lvl="1"/>
            <a:r>
              <a:rPr lang="en-US" dirty="0"/>
              <a:t>Define activities</a:t>
            </a:r>
          </a:p>
          <a:p>
            <a:pPr lvl="1"/>
            <a:r>
              <a:rPr lang="en-US" dirty="0"/>
              <a:t>Sequence activities</a:t>
            </a:r>
          </a:p>
          <a:p>
            <a:pPr lvl="1"/>
            <a:r>
              <a:rPr lang="en-US"/>
              <a:t>Estimate </a:t>
            </a:r>
            <a:r>
              <a:rPr lang="en-US" dirty="0"/>
              <a:t>activity durations</a:t>
            </a:r>
          </a:p>
          <a:p>
            <a:pPr lvl="1"/>
            <a:r>
              <a:rPr lang="en-US" dirty="0"/>
              <a:t>Develop schedule</a:t>
            </a:r>
          </a:p>
          <a:p>
            <a:pPr lvl="1"/>
            <a:r>
              <a:rPr lang="en-US" dirty="0"/>
              <a:t>Control schedule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noProof="0" dirty="0">
                <a:latin typeface="Times New Roman" panose="02020603050405020304" pitchFamily="18" charset="0"/>
              </a:rPr>
              <a:t>Information Technology Project Management, Ninth Edition. © 2019 Cengage. May not be copied, scanned, or duplicated, in whole or in part, except for use as permitted in a license distributed with a certain product or service or otherwise on a password-protected website for classroom use.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Importance of Project Schedules (2 of 3) 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dirty="0"/>
              <a:t>Project time management processes</a:t>
            </a:r>
          </a:p>
          <a:p>
            <a:pPr lvl="1"/>
            <a:r>
              <a:rPr lang="en-US" dirty="0"/>
              <a:t>Planning schedule management</a:t>
            </a:r>
          </a:p>
          <a:p>
            <a:pPr lvl="1"/>
            <a:r>
              <a:rPr lang="en-US" dirty="0"/>
              <a:t>Defining activities</a:t>
            </a:r>
          </a:p>
          <a:p>
            <a:pPr lvl="1"/>
            <a:r>
              <a:rPr lang="en-US" dirty="0"/>
              <a:t>Sequencing activities</a:t>
            </a:r>
          </a:p>
          <a:p>
            <a:pPr lvl="1"/>
            <a:r>
              <a:rPr lang="en-US" dirty="0"/>
              <a:t>Estimating activity durations</a:t>
            </a:r>
          </a:p>
          <a:p>
            <a:pPr lvl="1"/>
            <a:r>
              <a:rPr lang="en-US" dirty="0"/>
              <a:t>Developing the schedule</a:t>
            </a:r>
          </a:p>
          <a:p>
            <a:pPr lvl="1"/>
            <a:r>
              <a:rPr lang="en-US" dirty="0"/>
              <a:t>Controlling the schedule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noProof="0" dirty="0">
                <a:latin typeface="Times New Roman" panose="02020603050405020304" pitchFamily="18" charset="0"/>
              </a:rPr>
              <a:t>Information Technology Project Management, Ninth Edition. © 2019 Cengage. May not be copied, scanned, or duplicated, in whole or in part, except for use as permitted in a license distributed with a certain product or service or otherwise on a password-protected website for classroom use.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Importance of Project Schedules (3 of 3)</a:t>
            </a:r>
          </a:p>
        </p:txBody>
      </p:sp>
      <p:pic>
        <p:nvPicPr>
          <p:cNvPr id="3" name="Picture 2" descr="Image summarizes the inputs, tools and techniques, and outputs of project schedule management.&#10;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500" y="1013159"/>
            <a:ext cx="3429000" cy="4962240"/>
          </a:xfrm>
          <a:prstGeom prst="rect">
            <a:avLst/>
          </a:prstGeom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noProof="0" dirty="0">
                <a:latin typeface="Times New Roman" panose="02020603050405020304" pitchFamily="18" charset="0"/>
              </a:rPr>
              <a:t>Information Technology Project Management, Ninth Edition. © 2019 Cengage. May not be copied, scanned, or duplicated, in whole or in part, except for use as permitted in a license distributed with a certain product or service or otherwise on a password-protected website for classroom use.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Planning Schedule Management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Elements of a schedule management plan </a:t>
            </a:r>
          </a:p>
          <a:p>
            <a:pPr lvl="1"/>
            <a:r>
              <a:rPr lang="en-US" dirty="0"/>
              <a:t>Project schedule model development</a:t>
            </a:r>
          </a:p>
          <a:p>
            <a:pPr lvl="1"/>
            <a:r>
              <a:rPr lang="en-US" dirty="0"/>
              <a:t>Scheduling methodology</a:t>
            </a:r>
          </a:p>
          <a:p>
            <a:pPr lvl="1"/>
            <a:r>
              <a:rPr lang="en-US" dirty="0"/>
              <a:t>Level of accuracy and units of measure</a:t>
            </a:r>
          </a:p>
          <a:p>
            <a:pPr lvl="1"/>
            <a:r>
              <a:rPr lang="en-US" dirty="0"/>
              <a:t>Control thresholds</a:t>
            </a:r>
          </a:p>
          <a:p>
            <a:pPr lvl="1"/>
            <a:r>
              <a:rPr lang="en-US" dirty="0"/>
              <a:t>Rules of performance measurement</a:t>
            </a:r>
          </a:p>
          <a:p>
            <a:pPr lvl="1"/>
            <a:r>
              <a:rPr lang="en-US" dirty="0"/>
              <a:t>Reporting formats</a:t>
            </a:r>
          </a:p>
          <a:p>
            <a:pPr lvl="1"/>
            <a:r>
              <a:rPr lang="en-US" dirty="0"/>
              <a:t>Process descriptions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noProof="0" dirty="0">
                <a:latin typeface="Times New Roman" panose="02020603050405020304" pitchFamily="18" charset="0"/>
              </a:rPr>
              <a:t>Information Technology Project Management, Ninth Edition. © 2019 Cengage. May not be copied, scanned, or duplicated, in whole or in part, except for use as permitted in a license distributed with a certain product or service or otherwise on a password-protected website for classroom use.</a:t>
            </a:r>
          </a:p>
        </p:txBody>
      </p:sp>
    </p:spTree>
    <p:extLst>
      <p:ext uri="{BB962C8B-B14F-4D97-AF65-F5344CB8AC3E}">
        <p14:creationId xmlns:p14="http://schemas.microsoft.com/office/powerpoint/2010/main" val="15614338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Defining Activities (1 of 2)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Defining activities involves identifying the specific actions that will produce the project deliverables in enough detail to determine resource and schedule estimates</a:t>
            </a:r>
          </a:p>
          <a:p>
            <a:pPr lvl="1"/>
            <a:r>
              <a:rPr lang="en-US" dirty="0"/>
              <a:t>Activity list: a tabulation of activities to be included on a project schedule </a:t>
            </a:r>
          </a:p>
          <a:p>
            <a:pPr lvl="2"/>
            <a:r>
              <a:rPr lang="en-US" dirty="0"/>
              <a:t>Activity name, activity identifier or number, and brief description of the activity</a:t>
            </a:r>
          </a:p>
          <a:p>
            <a:pPr lvl="1"/>
            <a:r>
              <a:rPr lang="en-US" dirty="0"/>
              <a:t>Activity attributes provide more information </a:t>
            </a:r>
          </a:p>
          <a:p>
            <a:pPr lvl="2"/>
            <a:r>
              <a:rPr lang="en-US" dirty="0"/>
              <a:t>Predecessors, successors, logical relationships, leads and lags, resource requirements, constraints, imposed dates, and assumptions related to the activity</a:t>
            </a:r>
          </a:p>
          <a:p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noProof="0" dirty="0">
                <a:latin typeface="Times New Roman" panose="02020603050405020304" pitchFamily="18" charset="0"/>
              </a:rPr>
              <a:t>Information Technology Project Management, Ninth Edition. © 2019 Cengage. May not be copied, scanned, or duplicated, in whole or in part, except for use as permitted in a license distributed with a certain product or service or otherwise on a password-protected website for classroom use.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Defining Activities (2 of 2)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milestone is a significant event that normally has no duration</a:t>
            </a:r>
          </a:p>
          <a:p>
            <a:pPr lvl="1"/>
            <a:r>
              <a:rPr lang="en-US" dirty="0"/>
              <a:t>It often takes several activities and a lot of work to complete a milestone</a:t>
            </a:r>
          </a:p>
          <a:p>
            <a:pPr lvl="1"/>
            <a:r>
              <a:rPr lang="en-US" dirty="0"/>
              <a:t>They’re useful tools for setting schedule goals and monitoring progress</a:t>
            </a:r>
          </a:p>
          <a:p>
            <a:pPr lvl="2"/>
            <a:r>
              <a:rPr lang="en-US" dirty="0"/>
              <a:t>Examples: obtaining customer sign-off on key documents or completion of specific products</a:t>
            </a:r>
          </a:p>
          <a:p>
            <a:pPr lvl="1"/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noProof="0" dirty="0">
                <a:latin typeface="Times New Roman" panose="02020603050405020304" pitchFamily="18" charset="0"/>
              </a:rPr>
              <a:t>Information Technology Project Management, Ninth Edition. © 2019 Cengage. May not be copied, scanned, or duplicated, in whole or in part, except for use as permitted in a license distributed with a certain product or service or otherwise on a password-protected website for classroom use.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Brand_PPT_Template_SIMPLIFIED_SD">
  <a:themeElements>
    <a:clrScheme name="Cengage Colors">
      <a:dk1>
        <a:srgbClr val="004978"/>
      </a:dk1>
      <a:lt1>
        <a:srgbClr val="FFFFFF"/>
      </a:lt1>
      <a:dk2>
        <a:srgbClr val="006198"/>
      </a:dk2>
      <a:lt2>
        <a:srgbClr val="E7E6E6"/>
      </a:lt2>
      <a:accent1>
        <a:srgbClr val="0098D4"/>
      </a:accent1>
      <a:accent2>
        <a:srgbClr val="00B7E6"/>
      </a:accent2>
      <a:accent3>
        <a:srgbClr val="81CFEC"/>
      </a:accent3>
      <a:accent4>
        <a:srgbClr val="E8255F"/>
      </a:accent4>
      <a:accent5>
        <a:srgbClr val="FF6300"/>
      </a:accent5>
      <a:accent6>
        <a:srgbClr val="F5B600"/>
      </a:accent6>
      <a:hlink>
        <a:srgbClr val="00B7E6"/>
      </a:hlink>
      <a:folHlink>
        <a:srgbClr val="0098D4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  <a:effectLst/>
      </a:spPr>
      <a:bodyPr wrap="square" lIns="0" tIns="0" rIns="0" rtlCol="0" anchor="b">
        <a:spAutoFit/>
      </a:bodyPr>
      <a:lstStyle>
        <a:defPPr>
          <a:defRPr sz="2000" dirty="0" smtClean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160808_Cengage PP Brand Update" id="{61CF522C-3938-544D-B6D2-01C3CB24134A}" vid="{85A4C21B-B5BA-1B4B-9AA0-C3802FB375A7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042A3490737CF47A3BC21B17FB734AC" ma:contentTypeVersion="2" ma:contentTypeDescription="Create a new document." ma:contentTypeScope="" ma:versionID="3332f689f1cab291d73add817b534ebe">
  <xsd:schema xmlns:xsd="http://www.w3.org/2001/XMLSchema" xmlns:xs="http://www.w3.org/2001/XMLSchema" xmlns:p="http://schemas.microsoft.com/office/2006/metadata/properties" xmlns:ns2="4fc70034-6082-49d3-8b8d-450ab2245214" targetNamespace="http://schemas.microsoft.com/office/2006/metadata/properties" ma:root="true" ma:fieldsID="616f7ee2f4508683c1716824fe2e7abd" ns2:_="">
    <xsd:import namespace="4fc70034-6082-49d3-8b8d-450ab224521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fc70034-6082-49d3-8b8d-450ab224521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563EA746-F607-4D21-B3A7-EE066B6E7AD7}"/>
</file>

<file path=customXml/itemProps2.xml><?xml version="1.0" encoding="utf-8"?>
<ds:datastoreItem xmlns:ds="http://schemas.openxmlformats.org/officeDocument/2006/customXml" ds:itemID="{25564706-AC75-478C-B556-611F48A079DF}"/>
</file>

<file path=customXml/itemProps3.xml><?xml version="1.0" encoding="utf-8"?>
<ds:datastoreItem xmlns:ds="http://schemas.openxmlformats.org/officeDocument/2006/customXml" ds:itemID="{FC8C5E22-A437-4794-8D4D-B92C58D95FA1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4574</Words>
  <Application>Microsoft Office PowerPoint</Application>
  <PresentationFormat>On-screen Show (4:3)</PresentationFormat>
  <Paragraphs>384</Paragraphs>
  <Slides>45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45</vt:i4>
      </vt:variant>
    </vt:vector>
  </HeadingPairs>
  <TitlesOfParts>
    <vt:vector size="51" baseType="lpstr">
      <vt:lpstr>Arial</vt:lpstr>
      <vt:lpstr>Open Sans</vt:lpstr>
      <vt:lpstr>Open Sans Regular</vt:lpstr>
      <vt:lpstr>Summer Font</vt:lpstr>
      <vt:lpstr>Times New Roman</vt:lpstr>
      <vt:lpstr>Brand_PPT_Template_SIMPLIFIED_SD</vt:lpstr>
      <vt:lpstr>Chapter 6: Project Schedule Management</vt:lpstr>
      <vt:lpstr>Learning Objectives (1 of 2)</vt:lpstr>
      <vt:lpstr>Learning Objectives (2 of 2)</vt:lpstr>
      <vt:lpstr>The Importance of Project Schedules (1 of 3)</vt:lpstr>
      <vt:lpstr>The Importance of Project Schedules (2 of 3) </vt:lpstr>
      <vt:lpstr>The Importance of Project Schedules (3 of 3)</vt:lpstr>
      <vt:lpstr>Planning Schedule Management</vt:lpstr>
      <vt:lpstr>Defining Activities (1 of 2)</vt:lpstr>
      <vt:lpstr>Defining Activities (2 of 2)</vt:lpstr>
      <vt:lpstr>Sequencing Activities (1 of 6)</vt:lpstr>
      <vt:lpstr>Sequencing Activities (2 of 6)</vt:lpstr>
      <vt:lpstr>Sequencing Activities (3 of 6)</vt:lpstr>
      <vt:lpstr>Sequencing Activities (4 of 6)</vt:lpstr>
      <vt:lpstr>Sequencing Activities (5 of 6)</vt:lpstr>
      <vt:lpstr>Sequencing Activities (6 of 6)</vt:lpstr>
      <vt:lpstr>Estimating Activity Durations </vt:lpstr>
      <vt:lpstr>Developing the Schedule</vt:lpstr>
      <vt:lpstr>Gantt Charts (1 of 5)</vt:lpstr>
      <vt:lpstr>Gantt Charts (2 of 5)</vt:lpstr>
      <vt:lpstr>Gantt Charts (3 of 5)</vt:lpstr>
      <vt:lpstr>Gantt Charts (4 of 5)</vt:lpstr>
      <vt:lpstr>Gantt Charts (5 of 5)</vt:lpstr>
      <vt:lpstr>Critical Path Method (CPM) (1 of 2)</vt:lpstr>
      <vt:lpstr>Simple Example of Determining the Critical Path</vt:lpstr>
      <vt:lpstr>Critical Path Method (CPM) (2 of 2)</vt:lpstr>
      <vt:lpstr>Growing Grass Can Be on the Critical Path</vt:lpstr>
      <vt:lpstr>Using Critical Path Analysis to Make Schedule Trade-Offs (1 of 3)</vt:lpstr>
      <vt:lpstr>Using Critical Path Analysis to Make Schedule Trade-Offs (2 of 3)</vt:lpstr>
      <vt:lpstr>Using Critical Path Analysis to Make Schedule Trade-Offs (3 of 3)</vt:lpstr>
      <vt:lpstr>Using the Critical Path to Shorten a Project Schedule</vt:lpstr>
      <vt:lpstr>Crashing and fast tracking </vt:lpstr>
      <vt:lpstr>Importance of Updating Critical Path Data</vt:lpstr>
      <vt:lpstr>Critical Chain Scheduling (1 of 4)</vt:lpstr>
      <vt:lpstr>Critical Chain Scheduling (2 of 4)</vt:lpstr>
      <vt:lpstr>Critical Chain Scheduling (3 of 4)</vt:lpstr>
      <vt:lpstr>Critical Chain Scheduling (4 of 4)</vt:lpstr>
      <vt:lpstr>What Went Right?</vt:lpstr>
      <vt:lpstr>Program Evaluation and Review Technique (PERT)</vt:lpstr>
      <vt:lpstr>Agile and Schedule Management</vt:lpstr>
      <vt:lpstr>Controlling the Schedule</vt:lpstr>
      <vt:lpstr>Reality Checks on Scheduling and the Need for Discipline</vt:lpstr>
      <vt:lpstr>Using Software to Assist in Project Schedule Management</vt:lpstr>
      <vt:lpstr>Words of Caution on Using Project Management Software</vt:lpstr>
      <vt:lpstr>Considerations for Agile/Adaptive Environments</vt:lpstr>
      <vt:lpstr>Chapter Summary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2018-05-19T20:12:52Z</dcterms:created>
  <dcterms:modified xsi:type="dcterms:W3CDTF">2020-10-11T13:00:34Z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0x0101005042A3490737CF47A3BC21B17FB734AC</vt:lpwstr>
  </property>
</Properties>
</file>