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37"/>
  </p:notesMasterIdLst>
  <p:handoutMasterIdLst>
    <p:handoutMasterId r:id="rId38"/>
  </p:handoutMasterIdLst>
  <p:sldIdLst>
    <p:sldId id="257" r:id="rId2"/>
    <p:sldId id="335" r:id="rId3"/>
    <p:sldId id="334" r:id="rId4"/>
    <p:sldId id="336" r:id="rId5"/>
    <p:sldId id="337" r:id="rId6"/>
    <p:sldId id="338" r:id="rId7"/>
    <p:sldId id="381" r:id="rId8"/>
    <p:sldId id="371" r:id="rId9"/>
    <p:sldId id="340" r:id="rId10"/>
    <p:sldId id="342" r:id="rId11"/>
    <p:sldId id="343" r:id="rId12"/>
    <p:sldId id="375" r:id="rId13"/>
    <p:sldId id="344" r:id="rId14"/>
    <p:sldId id="345" r:id="rId15"/>
    <p:sldId id="346" r:id="rId16"/>
    <p:sldId id="347" r:id="rId17"/>
    <p:sldId id="348" r:id="rId18"/>
    <p:sldId id="350" r:id="rId19"/>
    <p:sldId id="351" r:id="rId20"/>
    <p:sldId id="352" r:id="rId21"/>
    <p:sldId id="383" r:id="rId22"/>
    <p:sldId id="354" r:id="rId23"/>
    <p:sldId id="384" r:id="rId24"/>
    <p:sldId id="356" r:id="rId25"/>
    <p:sldId id="358" r:id="rId26"/>
    <p:sldId id="386" r:id="rId27"/>
    <p:sldId id="363" r:id="rId28"/>
    <p:sldId id="393" r:id="rId29"/>
    <p:sldId id="387" r:id="rId30"/>
    <p:sldId id="394" r:id="rId31"/>
    <p:sldId id="376" r:id="rId32"/>
    <p:sldId id="388" r:id="rId33"/>
    <p:sldId id="368" r:id="rId34"/>
    <p:sldId id="389" r:id="rId35"/>
    <p:sldId id="370" r:id="rId36"/>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0442" autoAdjust="0"/>
  </p:normalViewPr>
  <p:slideViewPr>
    <p:cSldViewPr>
      <p:cViewPr varScale="1">
        <p:scale>
          <a:sx n="72" d="100"/>
          <a:sy n="72" d="100"/>
        </p:scale>
        <p:origin x="169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516ACC03-8B63-4662-AA1B-AE60329EE76C}" type="slidenum">
              <a:rPr lang="en-US"/>
              <a:pPr>
                <a:defRPr/>
              </a:pPr>
              <a:t>‹#›</a:t>
            </a:fld>
            <a:endParaRPr lang="en-US" dirty="0"/>
          </a:p>
        </p:txBody>
      </p:sp>
    </p:spTree>
    <p:extLst>
      <p:ext uri="{BB962C8B-B14F-4D97-AF65-F5344CB8AC3E}">
        <p14:creationId xmlns:p14="http://schemas.microsoft.com/office/powerpoint/2010/main" val="2565382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94DE4318-E4BE-49A8-80E2-9AEFB83AE894}" type="slidenum">
              <a:rPr lang="en-US"/>
              <a:pPr>
                <a:defRPr/>
              </a:pPr>
              <a:t>‹#›</a:t>
            </a:fld>
            <a:endParaRPr lang="en-US" dirty="0"/>
          </a:p>
        </p:txBody>
      </p:sp>
    </p:spTree>
    <p:extLst>
      <p:ext uri="{BB962C8B-B14F-4D97-AF65-F5344CB8AC3E}">
        <p14:creationId xmlns:p14="http://schemas.microsoft.com/office/powerpoint/2010/main" val="294340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a:p>
        </p:txBody>
      </p:sp>
      <p:sp>
        <p:nvSpPr>
          <p:cNvPr id="59396" name="Slide Number Placeholder 3"/>
          <p:cNvSpPr>
            <a:spLocks noGrp="1"/>
          </p:cNvSpPr>
          <p:nvPr>
            <p:ph type="sldNum" sz="quarter" idx="5"/>
          </p:nvPr>
        </p:nvSpPr>
        <p:spPr>
          <a:noFill/>
        </p:spPr>
        <p:txBody>
          <a:bodyPr/>
          <a:lstStyle/>
          <a:p>
            <a:fld id="{7DE47B17-5236-40BE-93D3-1F5307651A8C}" type="slidenum">
              <a:rPr lang="en-US" smtClean="0"/>
              <a:pPr/>
              <a:t>1</a:t>
            </a:fld>
            <a:endParaRPr lang="en-US" dirty="0"/>
          </a:p>
        </p:txBody>
      </p:sp>
    </p:spTree>
    <p:extLst>
      <p:ext uri="{BB962C8B-B14F-4D97-AF65-F5344CB8AC3E}">
        <p14:creationId xmlns:p14="http://schemas.microsoft.com/office/powerpoint/2010/main" val="3170982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2</a:t>
            </a:fld>
            <a:endParaRPr lang="en-US" dirty="0"/>
          </a:p>
        </p:txBody>
      </p:sp>
    </p:spTree>
    <p:extLst>
      <p:ext uri="{BB962C8B-B14F-4D97-AF65-F5344CB8AC3E}">
        <p14:creationId xmlns:p14="http://schemas.microsoft.com/office/powerpoint/2010/main" val="3166123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7</a:t>
            </a:fld>
            <a:endParaRPr lang="en-US" dirty="0"/>
          </a:p>
        </p:txBody>
      </p:sp>
    </p:spTree>
    <p:extLst>
      <p:ext uri="{BB962C8B-B14F-4D97-AF65-F5344CB8AC3E}">
        <p14:creationId xmlns:p14="http://schemas.microsoft.com/office/powerpoint/2010/main" val="1936428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8</a:t>
            </a:fld>
            <a:endParaRPr lang="en-US" dirty="0"/>
          </a:p>
        </p:txBody>
      </p:sp>
    </p:spTree>
    <p:extLst>
      <p:ext uri="{BB962C8B-B14F-4D97-AF65-F5344CB8AC3E}">
        <p14:creationId xmlns:p14="http://schemas.microsoft.com/office/powerpoint/2010/main" val="2668725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20</a:t>
            </a:fld>
            <a:endParaRPr lang="en-US" dirty="0"/>
          </a:p>
        </p:txBody>
      </p:sp>
    </p:spTree>
    <p:extLst>
      <p:ext uri="{BB962C8B-B14F-4D97-AF65-F5344CB8AC3E}">
        <p14:creationId xmlns:p14="http://schemas.microsoft.com/office/powerpoint/2010/main" val="630978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21</a:t>
            </a:fld>
            <a:endParaRPr lang="en-US" dirty="0"/>
          </a:p>
        </p:txBody>
      </p:sp>
    </p:spTree>
    <p:extLst>
      <p:ext uri="{BB962C8B-B14F-4D97-AF65-F5344CB8AC3E}">
        <p14:creationId xmlns:p14="http://schemas.microsoft.com/office/powerpoint/2010/main" val="2489445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23</a:t>
            </a:fld>
            <a:endParaRPr lang="en-US" dirty="0"/>
          </a:p>
        </p:txBody>
      </p:sp>
    </p:spTree>
    <p:extLst>
      <p:ext uri="{BB962C8B-B14F-4D97-AF65-F5344CB8AC3E}">
        <p14:creationId xmlns:p14="http://schemas.microsoft.com/office/powerpoint/2010/main" val="3310698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29</a:t>
            </a:fld>
            <a:endParaRPr lang="en-US" dirty="0"/>
          </a:p>
        </p:txBody>
      </p:sp>
    </p:spTree>
    <p:extLst>
      <p:ext uri="{BB962C8B-B14F-4D97-AF65-F5344CB8AC3E}">
        <p14:creationId xmlns:p14="http://schemas.microsoft.com/office/powerpoint/2010/main" val="1602053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DE4318-E4BE-49A8-80E2-9AEFB83AE894}" type="slidenum">
              <a:rPr lang="en-US" smtClean="0"/>
              <a:pPr>
                <a:defRPr/>
              </a:pPr>
              <a:t>32</a:t>
            </a:fld>
            <a:endParaRPr lang="en-US" dirty="0"/>
          </a:p>
        </p:txBody>
      </p:sp>
    </p:spTree>
    <p:extLst>
      <p:ext uri="{BB962C8B-B14F-4D97-AF65-F5344CB8AC3E}">
        <p14:creationId xmlns:p14="http://schemas.microsoft.com/office/powerpoint/2010/main" val="3559857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23569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1738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589109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497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10909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547095641"/>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635036237"/>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F11DC2A-2F4E-4F79-A3F5-88DB509F96F8}"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1796829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86E95EF-C699-41F4-A9B7-78276692A070}"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2303123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97578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759484576"/>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dirty="0"/>
              <a:t>Chapter 7:</a:t>
            </a:r>
            <a:br>
              <a:rPr lang="en-US" dirty="0"/>
            </a:br>
            <a:r>
              <a:rPr lang="en-US" dirty="0"/>
              <a:t>Project Cost Management</a:t>
            </a:r>
          </a:p>
        </p:txBody>
      </p:sp>
      <p:sp>
        <p:nvSpPr>
          <p:cNvPr id="5" name="Rectangle 4">
            <a:extLst>
              <a:ext uri="{FF2B5EF4-FFF2-40B4-BE49-F238E27FC236}">
                <a16:creationId xmlns:a16="http://schemas.microsoft.com/office/drawing/2014/main" id="{92B408E9-944F-465A-95E6-49C32D48204C}"/>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Basic Principles of Cost Management (2 of 3) </a:t>
            </a:r>
          </a:p>
        </p:txBody>
      </p:sp>
      <p:sp>
        <p:nvSpPr>
          <p:cNvPr id="30723" name="Rectangle 3"/>
          <p:cNvSpPr>
            <a:spLocks noGrp="1" noChangeArrowheads="1"/>
          </p:cNvSpPr>
          <p:nvPr>
            <p:ph idx="1"/>
          </p:nvPr>
        </p:nvSpPr>
        <p:spPr/>
        <p:txBody>
          <a:bodyPr/>
          <a:lstStyle/>
          <a:p>
            <a:r>
              <a:rPr lang="en-US" dirty="0"/>
              <a:t>Types of costs and benefits</a:t>
            </a:r>
          </a:p>
          <a:p>
            <a:pPr lvl="1"/>
            <a:r>
              <a:rPr lang="en-US" dirty="0"/>
              <a:t>Tangible costs or benefits are those costs or benefits that an organization can easily measure in dollars </a:t>
            </a:r>
          </a:p>
          <a:p>
            <a:pPr lvl="1"/>
            <a:r>
              <a:rPr lang="en-US" dirty="0"/>
              <a:t>Intangible costs or benefits are costs or benefits that are difficult to measure in monetary terms</a:t>
            </a:r>
          </a:p>
          <a:p>
            <a:pPr lvl="1"/>
            <a:r>
              <a:rPr lang="en-US" dirty="0"/>
              <a:t>Direct costs are costs that can be directly related to producing the products and services of the project </a:t>
            </a:r>
          </a:p>
          <a:p>
            <a:pPr lvl="1"/>
            <a:r>
              <a:rPr lang="en-US" dirty="0"/>
              <a:t>Indirect costs are costs that are not directly related to the products or services of the project, but are indirectly related to performing the project</a:t>
            </a:r>
          </a:p>
          <a:p>
            <a:pPr lvl="1"/>
            <a:r>
              <a:rPr lang="en-US" dirty="0"/>
              <a:t>Sunk cost is money that has been spent in the past; when deciding what projects to invest in or continue, you should not include sunk costs </a:t>
            </a:r>
          </a:p>
          <a:p>
            <a:pPr lvl="1"/>
            <a:endParaRPr lang="en-US" dirty="0"/>
          </a:p>
        </p:txBody>
      </p:sp>
      <p:sp>
        <p:nvSpPr>
          <p:cNvPr id="3072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Basic Principles of Cost Management (3 of 3)</a:t>
            </a:r>
          </a:p>
        </p:txBody>
      </p:sp>
      <p:sp>
        <p:nvSpPr>
          <p:cNvPr id="31747" name="Rectangle 3"/>
          <p:cNvSpPr>
            <a:spLocks noGrp="1" noChangeArrowheads="1"/>
          </p:cNvSpPr>
          <p:nvPr>
            <p:ph idx="1"/>
          </p:nvPr>
        </p:nvSpPr>
        <p:spPr/>
        <p:txBody>
          <a:bodyPr/>
          <a:lstStyle/>
          <a:p>
            <a:r>
              <a:rPr lang="en-US" dirty="0"/>
              <a:t>Additional concepts </a:t>
            </a:r>
          </a:p>
          <a:p>
            <a:pPr lvl="1"/>
            <a:r>
              <a:rPr lang="en-US" dirty="0"/>
              <a:t>Learning curve theory states that when many items are produced repetitively, the unit cost of those items decreases in a regular pattern as more units are produced</a:t>
            </a:r>
          </a:p>
          <a:p>
            <a:pPr lvl="1"/>
            <a:r>
              <a:rPr lang="en-US" dirty="0"/>
              <a:t>Reserves are dollars included in a cost estimate to mitigate cost risk by allowing for future situations that are difficult to predict</a:t>
            </a:r>
          </a:p>
          <a:p>
            <a:pPr lvl="2"/>
            <a:r>
              <a:rPr lang="en-US" dirty="0"/>
              <a:t>Contingency reserves allow for future situations that may be partially planned for (sometimes called known unknowns) and are included in the project cost baseline</a:t>
            </a:r>
          </a:p>
          <a:p>
            <a:pPr lvl="2"/>
            <a:r>
              <a:rPr lang="en-US" dirty="0"/>
              <a:t>Management reserves allow for future situations that are unpredictable (sometimes called unknown unknowns) </a:t>
            </a:r>
          </a:p>
        </p:txBody>
      </p:sp>
      <p:sp>
        <p:nvSpPr>
          <p:cNvPr id="3174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1779" y="381000"/>
            <a:ext cx="7886700" cy="1325563"/>
          </a:xfrm>
        </p:spPr>
        <p:txBody>
          <a:bodyPr/>
          <a:lstStyle/>
          <a:p>
            <a:r>
              <a:rPr lang="en-US" dirty="0"/>
              <a:t>Planning Cost Management</a:t>
            </a:r>
          </a:p>
        </p:txBody>
      </p:sp>
      <p:sp>
        <p:nvSpPr>
          <p:cNvPr id="2" name="Content Placeholder 1"/>
          <p:cNvSpPr>
            <a:spLocks noGrp="1"/>
          </p:cNvSpPr>
          <p:nvPr>
            <p:ph idx="1"/>
          </p:nvPr>
        </p:nvSpPr>
        <p:spPr/>
        <p:txBody>
          <a:bodyPr/>
          <a:lstStyle/>
          <a:p>
            <a:r>
              <a:rPr lang="en-US" dirty="0"/>
              <a:t>The first step in project cost management is planning how the costs will be managed throughout the life of the project</a:t>
            </a:r>
          </a:p>
          <a:p>
            <a:pPr lvl="1"/>
            <a:r>
              <a:rPr lang="en-US" dirty="0"/>
              <a:t>The project team uses expert judgment, analytical techniques, and meetings to develop the cost management plan</a:t>
            </a:r>
          </a:p>
          <a:p>
            <a:r>
              <a:rPr lang="en-US" dirty="0"/>
              <a:t>Cost management plan includes:</a:t>
            </a:r>
          </a:p>
          <a:p>
            <a:pPr lvl="1"/>
            <a:r>
              <a:rPr lang="en-US" dirty="0"/>
              <a:t>Level of accuracy </a:t>
            </a:r>
          </a:p>
          <a:p>
            <a:pPr lvl="1"/>
            <a:r>
              <a:rPr lang="en-US" dirty="0"/>
              <a:t>Units of measure</a:t>
            </a:r>
          </a:p>
          <a:p>
            <a:pPr lvl="1"/>
            <a:r>
              <a:rPr lang="en-US" dirty="0"/>
              <a:t>Organizational procedure links</a:t>
            </a:r>
          </a:p>
          <a:p>
            <a:pPr lvl="1"/>
            <a:r>
              <a:rPr lang="en-US" dirty="0"/>
              <a:t>Control thresholds</a:t>
            </a:r>
          </a:p>
          <a:p>
            <a:pPr lvl="1"/>
            <a:r>
              <a:rPr lang="en-US" dirty="0"/>
              <a:t>Rules of performance measurement</a:t>
            </a:r>
          </a:p>
          <a:p>
            <a:pPr lvl="1"/>
            <a:r>
              <a:rPr lang="en-US" dirty="0"/>
              <a:t>Reporting formats</a:t>
            </a:r>
          </a:p>
          <a:p>
            <a:pPr lvl="1"/>
            <a:r>
              <a:rPr lang="en-US" dirty="0"/>
              <a:t>Process descriptions</a:t>
            </a:r>
          </a:p>
          <a:p>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1502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Estimating Costs (1 of 4)</a:t>
            </a:r>
          </a:p>
        </p:txBody>
      </p:sp>
      <p:sp>
        <p:nvSpPr>
          <p:cNvPr id="32771" name="Rectangle 3"/>
          <p:cNvSpPr>
            <a:spLocks noGrp="1" noChangeArrowheads="1"/>
          </p:cNvSpPr>
          <p:nvPr>
            <p:ph idx="1"/>
          </p:nvPr>
        </p:nvSpPr>
        <p:spPr/>
        <p:txBody>
          <a:bodyPr/>
          <a:lstStyle/>
          <a:p>
            <a:r>
              <a:rPr lang="en-US" dirty="0"/>
              <a:t>Project managers must take cost estimates seriously if they want to complete projects within budget constraints</a:t>
            </a:r>
          </a:p>
          <a:p>
            <a:pPr lvl="1"/>
            <a:r>
              <a:rPr lang="en-US" dirty="0"/>
              <a:t>Types of cost estimates</a:t>
            </a:r>
          </a:p>
          <a:p>
            <a:pPr lvl="1"/>
            <a:r>
              <a:rPr lang="en-US" dirty="0"/>
              <a:t>Tools and techniques for estimating costs</a:t>
            </a:r>
          </a:p>
          <a:p>
            <a:pPr lvl="1"/>
            <a:r>
              <a:rPr lang="en-US" dirty="0"/>
              <a:t>Typical problems associated with IT cost estimates</a:t>
            </a:r>
          </a:p>
        </p:txBody>
      </p:sp>
      <p:sp>
        <p:nvSpPr>
          <p:cNvPr id="3277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Estimating Costs (2 of 4)</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359431367"/>
              </p:ext>
            </p:extLst>
          </p:nvPr>
        </p:nvGraphicFramePr>
        <p:xfrm>
          <a:off x="628650" y="1825625"/>
          <a:ext cx="7296150" cy="2286000"/>
        </p:xfrm>
        <a:graphic>
          <a:graphicData uri="http://schemas.openxmlformats.org/drawingml/2006/table">
            <a:tbl>
              <a:tblPr firstRow="1" bandRow="1">
                <a:tableStyleId>{5C22544A-7EE6-4342-B048-85BDC9FD1C3A}</a:tableStyleId>
              </a:tblPr>
              <a:tblGrid>
                <a:gridCol w="1392261">
                  <a:extLst>
                    <a:ext uri="{9D8B030D-6E8A-4147-A177-3AD203B41FA5}">
                      <a16:colId xmlns:a16="http://schemas.microsoft.com/office/drawing/2014/main" val="2583238796"/>
                    </a:ext>
                  </a:extLst>
                </a:gridCol>
                <a:gridCol w="2093889">
                  <a:extLst>
                    <a:ext uri="{9D8B030D-6E8A-4147-A177-3AD203B41FA5}">
                      <a16:colId xmlns:a16="http://schemas.microsoft.com/office/drawing/2014/main" val="2801995462"/>
                    </a:ext>
                  </a:extLst>
                </a:gridCol>
                <a:gridCol w="1981200">
                  <a:extLst>
                    <a:ext uri="{9D8B030D-6E8A-4147-A177-3AD203B41FA5}">
                      <a16:colId xmlns:a16="http://schemas.microsoft.com/office/drawing/2014/main" val="3481135079"/>
                    </a:ext>
                  </a:extLst>
                </a:gridCol>
                <a:gridCol w="1828800">
                  <a:extLst>
                    <a:ext uri="{9D8B030D-6E8A-4147-A177-3AD203B41FA5}">
                      <a16:colId xmlns:a16="http://schemas.microsoft.com/office/drawing/2014/main" val="1918299057"/>
                    </a:ext>
                  </a:extLst>
                </a:gridCol>
              </a:tblGrid>
              <a:tr h="370840">
                <a:tc>
                  <a:txBody>
                    <a:bodyPr/>
                    <a:lstStyle/>
                    <a:p>
                      <a:r>
                        <a:rPr lang="en-US" sz="1400" dirty="0">
                          <a:latin typeface="+mn-lt"/>
                        </a:rPr>
                        <a:t>Type of Estimate</a:t>
                      </a:r>
                    </a:p>
                  </a:txBody>
                  <a:tcPr/>
                </a:tc>
                <a:tc>
                  <a:txBody>
                    <a:bodyPr/>
                    <a:lstStyle/>
                    <a:p>
                      <a:r>
                        <a:rPr lang="en-US" sz="1400" dirty="0">
                          <a:latin typeface="+mn-lt"/>
                        </a:rPr>
                        <a:t>When Done</a:t>
                      </a:r>
                    </a:p>
                  </a:txBody>
                  <a:tcPr/>
                </a:tc>
                <a:tc>
                  <a:txBody>
                    <a:bodyPr/>
                    <a:lstStyle/>
                    <a:p>
                      <a:r>
                        <a:rPr lang="en-US" sz="1400" dirty="0">
                          <a:latin typeface="+mn-lt"/>
                        </a:rPr>
                        <a:t>Why Done</a:t>
                      </a:r>
                    </a:p>
                  </a:txBody>
                  <a:tcPr/>
                </a:tc>
                <a:tc>
                  <a:txBody>
                    <a:bodyPr/>
                    <a:lstStyle/>
                    <a:p>
                      <a:r>
                        <a:rPr lang="en-US" sz="1400" dirty="0">
                          <a:latin typeface="+mn-lt"/>
                        </a:rPr>
                        <a:t>Typical Range</a:t>
                      </a:r>
                    </a:p>
                  </a:txBody>
                  <a:tcPr/>
                </a:tc>
                <a:extLst>
                  <a:ext uri="{0D108BD9-81ED-4DB2-BD59-A6C34878D82A}">
                    <a16:rowId xmlns:a16="http://schemas.microsoft.com/office/drawing/2014/main" val="809809498"/>
                  </a:ext>
                </a:extLst>
              </a:tr>
              <a:tr h="370840">
                <a:tc>
                  <a:txBody>
                    <a:bodyPr/>
                    <a:lstStyle/>
                    <a:p>
                      <a:r>
                        <a:rPr lang="en-US" sz="1400" dirty="0">
                          <a:latin typeface="+mn-lt"/>
                        </a:rPr>
                        <a:t>Rough order of</a:t>
                      </a:r>
                    </a:p>
                    <a:p>
                      <a:r>
                        <a:rPr lang="en-US" sz="1400" dirty="0">
                          <a:latin typeface="+mn-lt"/>
                        </a:rPr>
                        <a:t>magnitude (ROM)</a:t>
                      </a:r>
                    </a:p>
                  </a:txBody>
                  <a:tcPr/>
                </a:tc>
                <a:tc>
                  <a:txBody>
                    <a:bodyPr/>
                    <a:lstStyle/>
                    <a:p>
                      <a:r>
                        <a:rPr lang="en-US" sz="1400" dirty="0">
                          <a:latin typeface="+mn-lt"/>
                        </a:rPr>
                        <a:t>Very early in the</a:t>
                      </a:r>
                      <a:r>
                        <a:rPr lang="en-US" sz="1400" baseline="0" dirty="0">
                          <a:latin typeface="+mn-lt"/>
                        </a:rPr>
                        <a:t> </a:t>
                      </a:r>
                      <a:r>
                        <a:rPr lang="en-US" sz="1400" dirty="0">
                          <a:latin typeface="+mn-lt"/>
                        </a:rPr>
                        <a:t>project life cycle,</a:t>
                      </a:r>
                      <a:r>
                        <a:rPr lang="en-US" sz="1400" baseline="0" dirty="0">
                          <a:latin typeface="+mn-lt"/>
                        </a:rPr>
                        <a:t> </a:t>
                      </a:r>
                      <a:r>
                        <a:rPr lang="en-US" sz="1400" dirty="0">
                          <a:latin typeface="+mn-lt"/>
                        </a:rPr>
                        <a:t>often 3–5 years</a:t>
                      </a:r>
                    </a:p>
                    <a:p>
                      <a:r>
                        <a:rPr lang="en-US" sz="1400" dirty="0">
                          <a:latin typeface="+mn-lt"/>
                        </a:rPr>
                        <a:t>before project</a:t>
                      </a:r>
                      <a:r>
                        <a:rPr lang="en-US" sz="1400" baseline="0" dirty="0">
                          <a:latin typeface="+mn-lt"/>
                        </a:rPr>
                        <a:t> c</a:t>
                      </a:r>
                      <a:r>
                        <a:rPr lang="en-US" sz="1400" dirty="0">
                          <a:latin typeface="+mn-lt"/>
                        </a:rPr>
                        <a:t>ompletion</a:t>
                      </a:r>
                    </a:p>
                  </a:txBody>
                  <a:tcPr/>
                </a:tc>
                <a:tc>
                  <a:txBody>
                    <a:bodyPr/>
                    <a:lstStyle/>
                    <a:p>
                      <a:r>
                        <a:rPr lang="en-US" sz="1400" dirty="0">
                          <a:latin typeface="+mn-lt"/>
                        </a:rPr>
                        <a:t>Provides estimate</a:t>
                      </a:r>
                      <a:r>
                        <a:rPr lang="en-US" sz="1400" baseline="0" dirty="0">
                          <a:latin typeface="+mn-lt"/>
                        </a:rPr>
                        <a:t> </a:t>
                      </a:r>
                      <a:r>
                        <a:rPr lang="en-US" sz="1400" dirty="0">
                          <a:latin typeface="+mn-lt"/>
                        </a:rPr>
                        <a:t>of cost for selection</a:t>
                      </a:r>
                      <a:r>
                        <a:rPr lang="en-US" sz="1400" baseline="0" dirty="0">
                          <a:latin typeface="+mn-lt"/>
                        </a:rPr>
                        <a:t> d</a:t>
                      </a:r>
                      <a:r>
                        <a:rPr lang="en-US" sz="1400" dirty="0">
                          <a:latin typeface="+mn-lt"/>
                        </a:rPr>
                        <a:t>ecisions</a:t>
                      </a:r>
                    </a:p>
                  </a:txBody>
                  <a:tcPr/>
                </a:tc>
                <a:tc>
                  <a:txBody>
                    <a:bodyPr/>
                    <a:lstStyle/>
                    <a:p>
                      <a:r>
                        <a:rPr lang="en-US" sz="1400" dirty="0">
                          <a:latin typeface="+mn-lt"/>
                        </a:rPr>
                        <a:t>-50% to +</a:t>
                      </a:r>
                      <a:r>
                        <a:rPr lang="en-US" sz="1400" baseline="0" dirty="0">
                          <a:latin typeface="+mn-lt"/>
                        </a:rPr>
                        <a:t> </a:t>
                      </a:r>
                      <a:r>
                        <a:rPr lang="en-US" sz="1400" dirty="0">
                          <a:latin typeface="+mn-lt"/>
                        </a:rPr>
                        <a:t>100%</a:t>
                      </a:r>
                    </a:p>
                  </a:txBody>
                  <a:tcPr/>
                </a:tc>
                <a:extLst>
                  <a:ext uri="{0D108BD9-81ED-4DB2-BD59-A6C34878D82A}">
                    <a16:rowId xmlns:a16="http://schemas.microsoft.com/office/drawing/2014/main" val="2780993699"/>
                  </a:ext>
                </a:extLst>
              </a:tr>
              <a:tr h="370840">
                <a:tc>
                  <a:txBody>
                    <a:bodyPr/>
                    <a:lstStyle/>
                    <a:p>
                      <a:r>
                        <a:rPr lang="en-US" sz="1400" dirty="0">
                          <a:latin typeface="+mn-lt"/>
                        </a:rPr>
                        <a:t>Budgetary</a:t>
                      </a:r>
                    </a:p>
                  </a:txBody>
                  <a:tcPr/>
                </a:tc>
                <a:tc>
                  <a:txBody>
                    <a:bodyPr/>
                    <a:lstStyle/>
                    <a:p>
                      <a:r>
                        <a:rPr lang="en-US" sz="1400" dirty="0">
                          <a:latin typeface="+mn-lt"/>
                        </a:rPr>
                        <a:t>Early, 1–2 years out</a:t>
                      </a:r>
                    </a:p>
                  </a:txBody>
                  <a:tcPr/>
                </a:tc>
                <a:tc>
                  <a:txBody>
                    <a:bodyPr/>
                    <a:lstStyle/>
                    <a:p>
                      <a:r>
                        <a:rPr lang="en-US" sz="1400" dirty="0">
                          <a:latin typeface="+mn-lt"/>
                        </a:rPr>
                        <a:t>Puts dollars in the</a:t>
                      </a:r>
                      <a:r>
                        <a:rPr lang="en-US" sz="1400" baseline="0" dirty="0">
                          <a:latin typeface="+mn-lt"/>
                        </a:rPr>
                        <a:t> </a:t>
                      </a:r>
                      <a:r>
                        <a:rPr lang="en-US" sz="1400" dirty="0">
                          <a:latin typeface="+mn-lt"/>
                        </a:rPr>
                        <a:t>budget plans</a:t>
                      </a:r>
                    </a:p>
                  </a:txBody>
                  <a:tcPr/>
                </a:tc>
                <a:tc>
                  <a:txBody>
                    <a:bodyPr/>
                    <a:lstStyle/>
                    <a:p>
                      <a:r>
                        <a:rPr lang="en-US" sz="1400" dirty="0">
                          <a:latin typeface="+mn-lt"/>
                        </a:rPr>
                        <a:t>-10% to </a:t>
                      </a:r>
                      <a:r>
                        <a:rPr lang="en-US" sz="1400" baseline="0" dirty="0">
                          <a:latin typeface="+mn-lt"/>
                        </a:rPr>
                        <a:t> +</a:t>
                      </a:r>
                      <a:r>
                        <a:rPr lang="en-US" sz="1400" dirty="0">
                          <a:latin typeface="+mn-lt"/>
                        </a:rPr>
                        <a:t>25%</a:t>
                      </a:r>
                    </a:p>
                  </a:txBody>
                  <a:tcPr/>
                </a:tc>
                <a:extLst>
                  <a:ext uri="{0D108BD9-81ED-4DB2-BD59-A6C34878D82A}">
                    <a16:rowId xmlns:a16="http://schemas.microsoft.com/office/drawing/2014/main" val="96443748"/>
                  </a:ext>
                </a:extLst>
              </a:tr>
              <a:tr h="370840">
                <a:tc>
                  <a:txBody>
                    <a:bodyPr/>
                    <a:lstStyle/>
                    <a:p>
                      <a:r>
                        <a:rPr lang="en-US" sz="1400" dirty="0">
                          <a:latin typeface="+mn-lt"/>
                        </a:rPr>
                        <a:t>Definitive</a:t>
                      </a:r>
                    </a:p>
                  </a:txBody>
                  <a:tcPr/>
                </a:tc>
                <a:tc>
                  <a:txBody>
                    <a:bodyPr/>
                    <a:lstStyle/>
                    <a:p>
                      <a:r>
                        <a:rPr lang="en-US" sz="1400" dirty="0">
                          <a:latin typeface="+mn-lt"/>
                        </a:rPr>
                        <a:t>Later in the project,</a:t>
                      </a:r>
                      <a:r>
                        <a:rPr lang="en-US" sz="1400" baseline="0" dirty="0">
                          <a:latin typeface="+mn-lt"/>
                        </a:rPr>
                        <a:t> </a:t>
                      </a:r>
                      <a:r>
                        <a:rPr lang="en-US" sz="1400" dirty="0">
                          <a:latin typeface="+mn-lt"/>
                        </a:rPr>
                        <a:t>less than 1 year out</a:t>
                      </a:r>
                    </a:p>
                  </a:txBody>
                  <a:tcPr/>
                </a:tc>
                <a:tc>
                  <a:txBody>
                    <a:bodyPr/>
                    <a:lstStyle/>
                    <a:p>
                      <a:r>
                        <a:rPr lang="en-US" sz="1400" dirty="0">
                          <a:latin typeface="+mn-lt"/>
                        </a:rPr>
                        <a:t>Puts dollars in the</a:t>
                      </a:r>
                      <a:r>
                        <a:rPr lang="en-US" sz="1400" baseline="0" dirty="0">
                          <a:latin typeface="+mn-lt"/>
                        </a:rPr>
                        <a:t> </a:t>
                      </a:r>
                      <a:r>
                        <a:rPr lang="en-US" sz="1400" dirty="0">
                          <a:latin typeface="+mn-lt"/>
                        </a:rPr>
                        <a:t>budget plans</a:t>
                      </a:r>
                    </a:p>
                  </a:txBody>
                  <a:tcPr/>
                </a:tc>
                <a:tc>
                  <a:txBody>
                    <a:bodyPr/>
                    <a:lstStyle/>
                    <a:p>
                      <a:r>
                        <a:rPr lang="en-US" sz="1400" b="0" i="0" u="none" strike="noStrike" baseline="0" dirty="0">
                          <a:latin typeface="+mn-lt"/>
                        </a:rPr>
                        <a:t>-5% to +10%</a:t>
                      </a:r>
                      <a:endParaRPr lang="en-US" sz="1400" dirty="0">
                        <a:latin typeface="+mn-lt"/>
                      </a:endParaRPr>
                    </a:p>
                  </a:txBody>
                  <a:tcPr/>
                </a:tc>
                <a:extLst>
                  <a:ext uri="{0D108BD9-81ED-4DB2-BD59-A6C34878D82A}">
                    <a16:rowId xmlns:a16="http://schemas.microsoft.com/office/drawing/2014/main" val="1953106736"/>
                  </a:ext>
                </a:extLst>
              </a:tr>
            </a:tbl>
          </a:graphicData>
        </a:graphic>
      </p:graphicFrame>
      <p:sp>
        <p:nvSpPr>
          <p:cNvPr id="2" name="Rectangle 1"/>
          <p:cNvSpPr/>
          <p:nvPr/>
        </p:nvSpPr>
        <p:spPr>
          <a:xfrm>
            <a:off x="628650" y="4138664"/>
            <a:ext cx="4544193" cy="430887"/>
          </a:xfrm>
          <a:prstGeom prst="rect">
            <a:avLst/>
          </a:prstGeom>
        </p:spPr>
        <p:txBody>
          <a:bodyPr wrap="none">
            <a:spAutoFit/>
          </a:bodyPr>
          <a:lstStyle/>
          <a:p>
            <a:r>
              <a:rPr lang="en-US" dirty="0"/>
              <a:t>Table 7-1 Types of cost estimates</a:t>
            </a:r>
          </a:p>
        </p:txBody>
      </p:sp>
      <p:sp>
        <p:nvSpPr>
          <p:cNvPr id="33796"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t>Estimating Costs (3 of 4)</a:t>
            </a:r>
          </a:p>
        </p:txBody>
      </p:sp>
      <p:sp>
        <p:nvSpPr>
          <p:cNvPr id="34819" name="Rectangle 3"/>
          <p:cNvSpPr>
            <a:spLocks noGrp="1" noChangeArrowheads="1"/>
          </p:cNvSpPr>
          <p:nvPr>
            <p:ph idx="1"/>
          </p:nvPr>
        </p:nvSpPr>
        <p:spPr/>
        <p:txBody>
          <a:bodyPr/>
          <a:lstStyle/>
          <a:p>
            <a:r>
              <a:rPr lang="en-US" dirty="0"/>
              <a:t>The number and type of cost estimates vary by application area</a:t>
            </a:r>
          </a:p>
          <a:p>
            <a:pPr lvl="1"/>
            <a:r>
              <a:rPr lang="en-US" dirty="0"/>
              <a:t>The Association for the Advancement of Cost Engineering International identifies five types of cost estimates for construction projects</a:t>
            </a:r>
          </a:p>
          <a:p>
            <a:pPr lvl="2"/>
            <a:r>
              <a:rPr lang="en-US" dirty="0"/>
              <a:t>Order of magnitude, conceptual, preliminary, definitive, and control</a:t>
            </a:r>
          </a:p>
          <a:p>
            <a:pPr lvl="1"/>
            <a:r>
              <a:rPr lang="en-US" dirty="0"/>
              <a:t>Estimates are usually done at various stages of a project </a:t>
            </a:r>
          </a:p>
          <a:p>
            <a:pPr lvl="2"/>
            <a:r>
              <a:rPr lang="en-US" dirty="0"/>
              <a:t>Should become more accurate as time progresses</a:t>
            </a:r>
          </a:p>
          <a:p>
            <a:pPr lvl="1"/>
            <a:r>
              <a:rPr lang="en-US" dirty="0"/>
              <a:t>It is important to provide supporting details for estimates and updates to project documents</a:t>
            </a:r>
          </a:p>
          <a:p>
            <a:pPr lvl="1"/>
            <a:r>
              <a:rPr lang="en-US" dirty="0"/>
              <a:t>A large percentage of total project costs are often labor costs</a:t>
            </a:r>
          </a:p>
        </p:txBody>
      </p:sp>
      <p:sp>
        <p:nvSpPr>
          <p:cNvPr id="3482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a:t>Estimating Costs (4 of 4)</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92105477"/>
              </p:ext>
            </p:extLst>
          </p:nvPr>
        </p:nvGraphicFramePr>
        <p:xfrm>
          <a:off x="658147" y="2209800"/>
          <a:ext cx="7886697" cy="2489200"/>
        </p:xfrm>
        <a:graphic>
          <a:graphicData uri="http://schemas.openxmlformats.org/drawingml/2006/table">
            <a:tbl>
              <a:tblPr firstRow="1" bandRow="1">
                <a:tableStyleId>{5C22544A-7EE6-4342-B048-85BDC9FD1C3A}</a:tableStyleId>
              </a:tblPr>
              <a:tblGrid>
                <a:gridCol w="1126671">
                  <a:extLst>
                    <a:ext uri="{9D8B030D-6E8A-4147-A177-3AD203B41FA5}">
                      <a16:colId xmlns:a16="http://schemas.microsoft.com/office/drawing/2014/main" val="486336496"/>
                    </a:ext>
                  </a:extLst>
                </a:gridCol>
                <a:gridCol w="1126671">
                  <a:extLst>
                    <a:ext uri="{9D8B030D-6E8A-4147-A177-3AD203B41FA5}">
                      <a16:colId xmlns:a16="http://schemas.microsoft.com/office/drawing/2014/main" val="4097740504"/>
                    </a:ext>
                  </a:extLst>
                </a:gridCol>
                <a:gridCol w="1126671">
                  <a:extLst>
                    <a:ext uri="{9D8B030D-6E8A-4147-A177-3AD203B41FA5}">
                      <a16:colId xmlns:a16="http://schemas.microsoft.com/office/drawing/2014/main" val="3122315046"/>
                    </a:ext>
                  </a:extLst>
                </a:gridCol>
                <a:gridCol w="1126671">
                  <a:extLst>
                    <a:ext uri="{9D8B030D-6E8A-4147-A177-3AD203B41FA5}">
                      <a16:colId xmlns:a16="http://schemas.microsoft.com/office/drawing/2014/main" val="3333147573"/>
                    </a:ext>
                  </a:extLst>
                </a:gridCol>
                <a:gridCol w="1126671">
                  <a:extLst>
                    <a:ext uri="{9D8B030D-6E8A-4147-A177-3AD203B41FA5}">
                      <a16:colId xmlns:a16="http://schemas.microsoft.com/office/drawing/2014/main" val="768153080"/>
                    </a:ext>
                  </a:extLst>
                </a:gridCol>
                <a:gridCol w="1126671">
                  <a:extLst>
                    <a:ext uri="{9D8B030D-6E8A-4147-A177-3AD203B41FA5}">
                      <a16:colId xmlns:a16="http://schemas.microsoft.com/office/drawing/2014/main" val="2142927680"/>
                    </a:ext>
                  </a:extLst>
                </a:gridCol>
                <a:gridCol w="1126671">
                  <a:extLst>
                    <a:ext uri="{9D8B030D-6E8A-4147-A177-3AD203B41FA5}">
                      <a16:colId xmlns:a16="http://schemas.microsoft.com/office/drawing/2014/main" val="535870163"/>
                    </a:ext>
                  </a:extLst>
                </a:gridCol>
              </a:tblGrid>
              <a:tr h="370840">
                <a:tc>
                  <a:txBody>
                    <a:bodyPr/>
                    <a:lstStyle/>
                    <a:p>
                      <a:r>
                        <a:rPr lang="en-US" dirty="0"/>
                        <a:t>Department</a:t>
                      </a:r>
                    </a:p>
                  </a:txBody>
                  <a:tcPr/>
                </a:tc>
                <a:tc>
                  <a:txBody>
                    <a:bodyPr/>
                    <a:lstStyle/>
                    <a:p>
                      <a:pPr algn="ctr"/>
                      <a:r>
                        <a:rPr lang="en-US" dirty="0"/>
                        <a:t>Year 1</a:t>
                      </a:r>
                    </a:p>
                  </a:txBody>
                  <a:tcPr/>
                </a:tc>
                <a:tc>
                  <a:txBody>
                    <a:bodyPr/>
                    <a:lstStyle/>
                    <a:p>
                      <a:pPr algn="ctr"/>
                      <a:r>
                        <a:rPr lang="en-US" dirty="0"/>
                        <a:t>Year 2</a:t>
                      </a:r>
                    </a:p>
                  </a:txBody>
                  <a:tcPr/>
                </a:tc>
                <a:tc>
                  <a:txBody>
                    <a:bodyPr/>
                    <a:lstStyle/>
                    <a:p>
                      <a:pPr algn="ctr"/>
                      <a:r>
                        <a:rPr lang="en-US" dirty="0"/>
                        <a:t>Year 3</a:t>
                      </a:r>
                    </a:p>
                  </a:txBody>
                  <a:tcPr/>
                </a:tc>
                <a:tc>
                  <a:txBody>
                    <a:bodyPr/>
                    <a:lstStyle/>
                    <a:p>
                      <a:pPr algn="ctr"/>
                      <a:r>
                        <a:rPr lang="en-US" dirty="0"/>
                        <a:t>Year 4</a:t>
                      </a:r>
                    </a:p>
                  </a:txBody>
                  <a:tcPr/>
                </a:tc>
                <a:tc>
                  <a:txBody>
                    <a:bodyPr/>
                    <a:lstStyle/>
                    <a:p>
                      <a:pPr algn="ctr"/>
                      <a:r>
                        <a:rPr lang="en-US" dirty="0"/>
                        <a:t>Year 5</a:t>
                      </a:r>
                    </a:p>
                  </a:txBody>
                  <a:tcPr/>
                </a:tc>
                <a:tc>
                  <a:txBody>
                    <a:bodyPr/>
                    <a:lstStyle/>
                    <a:p>
                      <a:pPr algn="ctr"/>
                      <a:r>
                        <a:rPr lang="en-US" dirty="0"/>
                        <a:t>Totals </a:t>
                      </a:r>
                    </a:p>
                  </a:txBody>
                  <a:tcPr/>
                </a:tc>
                <a:extLst>
                  <a:ext uri="{0D108BD9-81ED-4DB2-BD59-A6C34878D82A}">
                    <a16:rowId xmlns:a16="http://schemas.microsoft.com/office/drawing/2014/main" val="225172263"/>
                  </a:ext>
                </a:extLst>
              </a:tr>
              <a:tr h="370840">
                <a:tc>
                  <a:txBody>
                    <a:bodyPr/>
                    <a:lstStyle/>
                    <a:p>
                      <a:r>
                        <a:rPr lang="en-US" dirty="0"/>
                        <a:t>Information</a:t>
                      </a:r>
                    </a:p>
                    <a:p>
                      <a:r>
                        <a:rPr lang="en-US" dirty="0"/>
                        <a:t>systems</a:t>
                      </a:r>
                    </a:p>
                  </a:txBody>
                  <a:tcPr/>
                </a:tc>
                <a:tc>
                  <a:txBody>
                    <a:bodyPr/>
                    <a:lstStyle/>
                    <a:p>
                      <a:pPr algn="ctr"/>
                      <a:r>
                        <a:rPr lang="en-US" dirty="0"/>
                        <a:t>24</a:t>
                      </a:r>
                    </a:p>
                  </a:txBody>
                  <a:tcPr/>
                </a:tc>
                <a:tc>
                  <a:txBody>
                    <a:bodyPr/>
                    <a:lstStyle/>
                    <a:p>
                      <a:pPr algn="ctr"/>
                      <a:r>
                        <a:rPr lang="en-US" dirty="0"/>
                        <a:t>31</a:t>
                      </a:r>
                    </a:p>
                  </a:txBody>
                  <a:tcPr/>
                </a:tc>
                <a:tc>
                  <a:txBody>
                    <a:bodyPr/>
                    <a:lstStyle/>
                    <a:p>
                      <a:pPr algn="ctr"/>
                      <a:r>
                        <a:rPr lang="en-US" dirty="0"/>
                        <a:t>35</a:t>
                      </a:r>
                    </a:p>
                  </a:txBody>
                  <a:tcPr/>
                </a:tc>
                <a:tc>
                  <a:txBody>
                    <a:bodyPr/>
                    <a:lstStyle/>
                    <a:p>
                      <a:pPr algn="ctr"/>
                      <a:r>
                        <a:rPr lang="en-US" dirty="0"/>
                        <a:t>13</a:t>
                      </a:r>
                    </a:p>
                  </a:txBody>
                  <a:tcPr/>
                </a:tc>
                <a:tc>
                  <a:txBody>
                    <a:bodyPr/>
                    <a:lstStyle/>
                    <a:p>
                      <a:pPr algn="ctr"/>
                      <a:r>
                        <a:rPr lang="en-US" dirty="0"/>
                        <a:t>13</a:t>
                      </a:r>
                    </a:p>
                  </a:txBody>
                  <a:tcPr/>
                </a:tc>
                <a:tc>
                  <a:txBody>
                    <a:bodyPr/>
                    <a:lstStyle/>
                    <a:p>
                      <a:pPr algn="ctr"/>
                      <a:r>
                        <a:rPr lang="en-US" dirty="0"/>
                        <a:t>116</a:t>
                      </a:r>
                    </a:p>
                  </a:txBody>
                  <a:tcPr/>
                </a:tc>
                <a:extLst>
                  <a:ext uri="{0D108BD9-81ED-4DB2-BD59-A6C34878D82A}">
                    <a16:rowId xmlns:a16="http://schemas.microsoft.com/office/drawing/2014/main" val="1786467100"/>
                  </a:ext>
                </a:extLst>
              </a:tr>
              <a:tr h="370840">
                <a:tc>
                  <a:txBody>
                    <a:bodyPr/>
                    <a:lstStyle/>
                    <a:p>
                      <a:r>
                        <a:rPr lang="en-US" dirty="0"/>
                        <a:t>Marketing</a:t>
                      </a:r>
                    </a:p>
                    <a:p>
                      <a:r>
                        <a:rPr lang="en-US" dirty="0"/>
                        <a:t>systems</a:t>
                      </a:r>
                    </a:p>
                  </a:txBody>
                  <a:tcPr/>
                </a:tc>
                <a:tc>
                  <a:txBody>
                    <a:bodyPr/>
                    <a:lstStyle/>
                    <a:p>
                      <a:pPr algn="ctr"/>
                      <a:r>
                        <a:rPr lang="en-US" dirty="0"/>
                        <a:t>3</a:t>
                      </a:r>
                    </a:p>
                  </a:txBody>
                  <a:tcPr/>
                </a:tc>
                <a:tc>
                  <a:txBody>
                    <a:bodyPr/>
                    <a:lstStyle/>
                    <a:p>
                      <a:pPr algn="ctr"/>
                      <a:r>
                        <a:rPr lang="en-US" dirty="0"/>
                        <a:t>3</a:t>
                      </a:r>
                    </a:p>
                  </a:txBody>
                  <a:tcPr/>
                </a:tc>
                <a:tc>
                  <a:txBody>
                    <a:bodyPr/>
                    <a:lstStyle/>
                    <a:p>
                      <a:pPr algn="ctr"/>
                      <a:r>
                        <a:rPr lang="en-US" dirty="0"/>
                        <a:t>3</a:t>
                      </a:r>
                    </a:p>
                  </a:txBody>
                  <a:tcPr/>
                </a:tc>
                <a:tc>
                  <a:txBody>
                    <a:bodyPr/>
                    <a:lstStyle/>
                    <a:p>
                      <a:pPr algn="ctr"/>
                      <a:r>
                        <a:rPr lang="en-US" dirty="0"/>
                        <a:t>3</a:t>
                      </a:r>
                    </a:p>
                  </a:txBody>
                  <a:tcPr/>
                </a:tc>
                <a:tc>
                  <a:txBody>
                    <a:bodyPr/>
                    <a:lstStyle/>
                    <a:p>
                      <a:pPr algn="ctr"/>
                      <a:r>
                        <a:rPr lang="en-US" dirty="0"/>
                        <a:t>3</a:t>
                      </a:r>
                    </a:p>
                  </a:txBody>
                  <a:tcPr/>
                </a:tc>
                <a:tc>
                  <a:txBody>
                    <a:bodyPr/>
                    <a:lstStyle/>
                    <a:p>
                      <a:pPr algn="ctr"/>
                      <a:r>
                        <a:rPr lang="en-US" dirty="0"/>
                        <a:t>15</a:t>
                      </a:r>
                    </a:p>
                  </a:txBody>
                  <a:tcPr/>
                </a:tc>
                <a:extLst>
                  <a:ext uri="{0D108BD9-81ED-4DB2-BD59-A6C34878D82A}">
                    <a16:rowId xmlns:a16="http://schemas.microsoft.com/office/drawing/2014/main" val="2079844000"/>
                  </a:ext>
                </a:extLst>
              </a:tr>
              <a:tr h="370840">
                <a:tc>
                  <a:txBody>
                    <a:bodyPr/>
                    <a:lstStyle/>
                    <a:p>
                      <a:r>
                        <a:rPr lang="en-US" dirty="0"/>
                        <a:t>Reservations</a:t>
                      </a:r>
                    </a:p>
                  </a:txBody>
                  <a:tcPr/>
                </a:tc>
                <a:tc>
                  <a:txBody>
                    <a:bodyPr/>
                    <a:lstStyle/>
                    <a:p>
                      <a:pPr algn="ctr"/>
                      <a:r>
                        <a:rPr lang="en-US" dirty="0"/>
                        <a:t>12</a:t>
                      </a:r>
                    </a:p>
                  </a:txBody>
                  <a:tcPr/>
                </a:tc>
                <a:tc>
                  <a:txBody>
                    <a:bodyPr/>
                    <a:lstStyle/>
                    <a:p>
                      <a:pPr algn="ctr"/>
                      <a:r>
                        <a:rPr lang="en-US" dirty="0"/>
                        <a:t>29</a:t>
                      </a:r>
                    </a:p>
                  </a:txBody>
                  <a:tcPr/>
                </a:tc>
                <a:tc>
                  <a:txBody>
                    <a:bodyPr/>
                    <a:lstStyle/>
                    <a:p>
                      <a:pPr algn="ctr"/>
                      <a:r>
                        <a:rPr lang="en-US" dirty="0"/>
                        <a:t>33</a:t>
                      </a:r>
                    </a:p>
                  </a:txBody>
                  <a:tcPr/>
                </a:tc>
                <a:tc>
                  <a:txBody>
                    <a:bodyPr/>
                    <a:lstStyle/>
                    <a:p>
                      <a:pPr algn="ctr"/>
                      <a:r>
                        <a:rPr lang="en-US" dirty="0"/>
                        <a:t>9</a:t>
                      </a:r>
                    </a:p>
                  </a:txBody>
                  <a:tcPr/>
                </a:tc>
                <a:tc>
                  <a:txBody>
                    <a:bodyPr/>
                    <a:lstStyle/>
                    <a:p>
                      <a:pPr algn="ctr"/>
                      <a:r>
                        <a:rPr lang="en-US" dirty="0"/>
                        <a:t>7</a:t>
                      </a:r>
                    </a:p>
                  </a:txBody>
                  <a:tcPr/>
                </a:tc>
                <a:tc>
                  <a:txBody>
                    <a:bodyPr/>
                    <a:lstStyle/>
                    <a:p>
                      <a:pPr algn="ctr"/>
                      <a:r>
                        <a:rPr lang="en-US" dirty="0"/>
                        <a:t>90</a:t>
                      </a:r>
                    </a:p>
                  </a:txBody>
                  <a:tcPr/>
                </a:tc>
                <a:extLst>
                  <a:ext uri="{0D108BD9-81ED-4DB2-BD59-A6C34878D82A}">
                    <a16:rowId xmlns:a16="http://schemas.microsoft.com/office/drawing/2014/main" val="3815061528"/>
                  </a:ext>
                </a:extLst>
              </a:tr>
              <a:tr h="370840">
                <a:tc>
                  <a:txBody>
                    <a:bodyPr/>
                    <a:lstStyle/>
                    <a:p>
                      <a:r>
                        <a:rPr lang="en-US" dirty="0"/>
                        <a:t>Contractors</a:t>
                      </a:r>
                    </a:p>
                  </a:txBody>
                  <a:tcPr/>
                </a:tc>
                <a:tc>
                  <a:txBody>
                    <a:bodyPr/>
                    <a:lstStyle/>
                    <a:p>
                      <a:pPr algn="ctr"/>
                      <a:r>
                        <a:rPr lang="en-US" dirty="0"/>
                        <a:t>2</a:t>
                      </a:r>
                    </a:p>
                  </a:txBody>
                  <a:tcPr/>
                </a:tc>
                <a:tc>
                  <a:txBody>
                    <a:bodyPr/>
                    <a:lstStyle/>
                    <a:p>
                      <a:pPr algn="ctr"/>
                      <a:r>
                        <a:rPr lang="en-US" dirty="0"/>
                        <a:t>3</a:t>
                      </a:r>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tc>
                  <a:txBody>
                    <a:bodyPr/>
                    <a:lstStyle/>
                    <a:p>
                      <a:pPr algn="ctr"/>
                      <a:r>
                        <a:rPr lang="en-US" dirty="0"/>
                        <a:t>6</a:t>
                      </a:r>
                    </a:p>
                  </a:txBody>
                  <a:tcPr/>
                </a:tc>
                <a:extLst>
                  <a:ext uri="{0D108BD9-81ED-4DB2-BD59-A6C34878D82A}">
                    <a16:rowId xmlns:a16="http://schemas.microsoft.com/office/drawing/2014/main" val="4143805901"/>
                  </a:ext>
                </a:extLst>
              </a:tr>
              <a:tr h="370840">
                <a:tc>
                  <a:txBody>
                    <a:bodyPr/>
                    <a:lstStyle/>
                    <a:p>
                      <a:r>
                        <a:rPr lang="en-US" dirty="0"/>
                        <a:t>Totals</a:t>
                      </a:r>
                    </a:p>
                  </a:txBody>
                  <a:tcPr/>
                </a:tc>
                <a:tc>
                  <a:txBody>
                    <a:bodyPr/>
                    <a:lstStyle/>
                    <a:p>
                      <a:pPr algn="ctr"/>
                      <a:r>
                        <a:rPr lang="en-US" dirty="0"/>
                        <a:t>41</a:t>
                      </a:r>
                    </a:p>
                  </a:txBody>
                  <a:tcPr/>
                </a:tc>
                <a:tc>
                  <a:txBody>
                    <a:bodyPr/>
                    <a:lstStyle/>
                    <a:p>
                      <a:pPr algn="ctr"/>
                      <a:r>
                        <a:rPr lang="en-US" dirty="0"/>
                        <a:t>66</a:t>
                      </a:r>
                    </a:p>
                  </a:txBody>
                  <a:tcPr/>
                </a:tc>
                <a:tc>
                  <a:txBody>
                    <a:bodyPr/>
                    <a:lstStyle/>
                    <a:p>
                      <a:pPr algn="ctr"/>
                      <a:r>
                        <a:rPr lang="en-US" dirty="0"/>
                        <a:t>72</a:t>
                      </a:r>
                    </a:p>
                  </a:txBody>
                  <a:tcPr/>
                </a:tc>
                <a:tc>
                  <a:txBody>
                    <a:bodyPr/>
                    <a:lstStyle/>
                    <a:p>
                      <a:pPr algn="ctr"/>
                      <a:r>
                        <a:rPr lang="en-US" dirty="0"/>
                        <a:t>25</a:t>
                      </a:r>
                    </a:p>
                  </a:txBody>
                  <a:tcPr/>
                </a:tc>
                <a:tc>
                  <a:txBody>
                    <a:bodyPr/>
                    <a:lstStyle/>
                    <a:p>
                      <a:pPr algn="ctr"/>
                      <a:r>
                        <a:rPr lang="en-US" dirty="0"/>
                        <a:t>23</a:t>
                      </a:r>
                    </a:p>
                  </a:txBody>
                  <a:tcPr/>
                </a:tc>
                <a:tc>
                  <a:txBody>
                    <a:bodyPr/>
                    <a:lstStyle/>
                    <a:p>
                      <a:pPr algn="ctr"/>
                      <a:r>
                        <a:rPr lang="en-US" dirty="0"/>
                        <a:t>227</a:t>
                      </a:r>
                    </a:p>
                  </a:txBody>
                  <a:tcPr/>
                </a:tc>
                <a:extLst>
                  <a:ext uri="{0D108BD9-81ED-4DB2-BD59-A6C34878D82A}">
                    <a16:rowId xmlns:a16="http://schemas.microsoft.com/office/drawing/2014/main" val="3970231735"/>
                  </a:ext>
                </a:extLst>
              </a:tr>
            </a:tbl>
          </a:graphicData>
        </a:graphic>
      </p:graphicFrame>
      <p:sp>
        <p:nvSpPr>
          <p:cNvPr id="3" name="Rectangle 2"/>
          <p:cNvSpPr/>
          <p:nvPr/>
        </p:nvSpPr>
        <p:spPr>
          <a:xfrm>
            <a:off x="628650" y="4779689"/>
            <a:ext cx="6934200" cy="430887"/>
          </a:xfrm>
          <a:prstGeom prst="rect">
            <a:avLst/>
          </a:prstGeom>
        </p:spPr>
        <p:txBody>
          <a:bodyPr wrap="square">
            <a:spAutoFit/>
          </a:bodyPr>
          <a:lstStyle/>
          <a:p>
            <a:r>
              <a:rPr lang="en-US" dirty="0"/>
              <a:t>Table 7-2 Maximum FTE by department by year</a:t>
            </a:r>
          </a:p>
        </p:txBody>
      </p:sp>
      <p:sp>
        <p:nvSpPr>
          <p:cNvPr id="35845" name="Footer Placeholder 7"/>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t>Cost Estimation Tools and Techniques</a:t>
            </a:r>
          </a:p>
        </p:txBody>
      </p:sp>
      <p:sp>
        <p:nvSpPr>
          <p:cNvPr id="36867" name="Rectangle 3"/>
          <p:cNvSpPr>
            <a:spLocks noGrp="1" noChangeArrowheads="1"/>
          </p:cNvSpPr>
          <p:nvPr>
            <p:ph idx="1"/>
          </p:nvPr>
        </p:nvSpPr>
        <p:spPr/>
        <p:txBody>
          <a:bodyPr/>
          <a:lstStyle/>
          <a:p>
            <a:r>
              <a:rPr lang="en-US" dirty="0"/>
              <a:t>Analogous or top-down estimates</a:t>
            </a:r>
          </a:p>
          <a:p>
            <a:pPr lvl="1"/>
            <a:r>
              <a:rPr lang="en-US" dirty="0"/>
              <a:t>Use the actual cost of a previous, similar project as the basis for estimating the cost of the current project </a:t>
            </a:r>
          </a:p>
          <a:p>
            <a:r>
              <a:rPr lang="en-US" dirty="0"/>
              <a:t>Bottom-up estimates</a:t>
            </a:r>
          </a:p>
          <a:p>
            <a:pPr lvl="1"/>
            <a:r>
              <a:rPr lang="en-US" dirty="0"/>
              <a:t>Involve estimating individual work items or activities and summing them to get a project total </a:t>
            </a:r>
          </a:p>
          <a:p>
            <a:r>
              <a:rPr lang="en-US" dirty="0"/>
              <a:t>Three-point estimates </a:t>
            </a:r>
          </a:p>
          <a:p>
            <a:pPr lvl="1"/>
            <a:r>
              <a:rPr lang="en-US" dirty="0"/>
              <a:t>Involve estimating the most likely, optimistic, and pessimistic costs for items</a:t>
            </a:r>
          </a:p>
          <a:p>
            <a:r>
              <a:rPr lang="en-US" dirty="0"/>
              <a:t>Parametric estimating</a:t>
            </a:r>
          </a:p>
          <a:p>
            <a:pPr lvl="1"/>
            <a:r>
              <a:rPr lang="en-US" dirty="0"/>
              <a:t>Uses project characteristics (parameters) in a mathematical model to estimate project costs (COCOMO)</a:t>
            </a:r>
          </a:p>
        </p:txBody>
      </p:sp>
      <p:sp>
        <p:nvSpPr>
          <p:cNvPr id="3686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Typical Problems with IT Cost Estimates</a:t>
            </a:r>
          </a:p>
        </p:txBody>
      </p:sp>
      <p:sp>
        <p:nvSpPr>
          <p:cNvPr id="37891" name="Rectangle 3"/>
          <p:cNvSpPr>
            <a:spLocks noGrp="1" noChangeArrowheads="1"/>
          </p:cNvSpPr>
          <p:nvPr>
            <p:ph idx="1"/>
          </p:nvPr>
        </p:nvSpPr>
        <p:spPr/>
        <p:txBody>
          <a:bodyPr/>
          <a:lstStyle/>
          <a:p>
            <a:r>
              <a:rPr lang="en-US" dirty="0"/>
              <a:t>Reasons for inaccuracies </a:t>
            </a:r>
          </a:p>
          <a:p>
            <a:pPr lvl="1"/>
            <a:r>
              <a:rPr lang="en-US" dirty="0"/>
              <a:t>Estimates are done too quickly</a:t>
            </a:r>
          </a:p>
          <a:p>
            <a:pPr lvl="1"/>
            <a:r>
              <a:rPr lang="en-US" dirty="0"/>
              <a:t>People lack estimating experience</a:t>
            </a:r>
          </a:p>
          <a:p>
            <a:pPr lvl="1"/>
            <a:r>
              <a:rPr lang="en-US" dirty="0"/>
              <a:t>Human beings are biased </a:t>
            </a:r>
            <a:r>
              <a:rPr lang="en-US"/>
              <a:t>toward underestimation</a:t>
            </a:r>
            <a:endParaRPr lang="en-US" dirty="0"/>
          </a:p>
        </p:txBody>
      </p:sp>
      <p:sp>
        <p:nvSpPr>
          <p:cNvPr id="3789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a:t>How to Develop a Cost Estimate and Basis of Estimates (1 of 3)</a:t>
            </a:r>
          </a:p>
        </p:txBody>
      </p:sp>
      <p:sp>
        <p:nvSpPr>
          <p:cNvPr id="38915" name="Rectangle 3"/>
          <p:cNvSpPr>
            <a:spLocks noGrp="1" noChangeArrowheads="1"/>
          </p:cNvSpPr>
          <p:nvPr>
            <p:ph idx="1"/>
          </p:nvPr>
        </p:nvSpPr>
        <p:spPr/>
        <p:txBody>
          <a:bodyPr/>
          <a:lstStyle/>
          <a:p>
            <a:r>
              <a:rPr lang="en-US" dirty="0"/>
              <a:t>See the text for a detailed example of creating a cost estimate for the Surveyor Pro project described in the opening case</a:t>
            </a:r>
          </a:p>
          <a:p>
            <a:pPr lvl="1"/>
            <a:r>
              <a:rPr lang="en-US" dirty="0"/>
              <a:t>Before creating an estimate gather as much information as possible about the project, ask how the organization plans to use the cost estimate, and clarify the ground rules and assumptions</a:t>
            </a:r>
          </a:p>
        </p:txBody>
      </p:sp>
      <p:sp>
        <p:nvSpPr>
          <p:cNvPr id="3891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Learning Objectives (1 of 2)</a:t>
            </a:r>
          </a:p>
        </p:txBody>
      </p:sp>
      <p:sp>
        <p:nvSpPr>
          <p:cNvPr id="21507" name="Rectangle 4"/>
          <p:cNvSpPr>
            <a:spLocks noGrp="1" noChangeArrowheads="1"/>
          </p:cNvSpPr>
          <p:nvPr>
            <p:ph idx="1"/>
          </p:nvPr>
        </p:nvSpPr>
        <p:spPr/>
        <p:txBody>
          <a:bodyPr>
            <a:noAutofit/>
          </a:bodyPr>
          <a:lstStyle/>
          <a:p>
            <a:r>
              <a:rPr lang="en-US" dirty="0"/>
              <a:t>Develop a justification for project cost management and its importance in achieving project success</a:t>
            </a:r>
          </a:p>
          <a:p>
            <a:r>
              <a:rPr lang="en-US" dirty="0"/>
              <a:t>Explain basic project cost management principles, concepts, and terms</a:t>
            </a:r>
          </a:p>
          <a:p>
            <a:r>
              <a:rPr lang="en-US" dirty="0"/>
              <a:t>Describe the process of planning cost management</a:t>
            </a:r>
          </a:p>
          <a:p>
            <a:r>
              <a:rPr lang="en-US" dirty="0"/>
              <a:t>Discuss different types of cost estimates and methods for preparing them</a:t>
            </a:r>
          </a:p>
          <a:p>
            <a:r>
              <a:rPr lang="en-US" dirty="0"/>
              <a:t>Using an example of an information technology (IT) project, list and describe the processes of determining a budget and preparing a cost estimate</a:t>
            </a:r>
          </a:p>
          <a:p>
            <a:pPr marL="0" indent="0">
              <a:buNone/>
            </a:pPr>
            <a:endParaRPr lang="en-US" dirty="0"/>
          </a:p>
        </p:txBody>
      </p:sp>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r>
              <a:rPr lang="en-US" dirty="0"/>
              <a:t>How to Develop a Cost Estimate and Basis of Estimates (2 of 3)</a:t>
            </a:r>
          </a:p>
        </p:txBody>
      </p:sp>
      <p:pic>
        <p:nvPicPr>
          <p:cNvPr id="2" name="Picture 1" descr="Image displays a spreadsheet that summarizes the costs by WBS item"/>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1291" y="1690689"/>
            <a:ext cx="5101418" cy="4090416"/>
          </a:xfrm>
          <a:prstGeom prst="rect">
            <a:avLst/>
          </a:prstGeom>
        </p:spPr>
      </p:pic>
      <p:sp>
        <p:nvSpPr>
          <p:cNvPr id="39940"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r>
              <a:rPr lang="en-US" dirty="0"/>
              <a:t>How to Develop a Cost Estimate and Basis of Estimates (3 of 3) </a:t>
            </a:r>
          </a:p>
        </p:txBody>
      </p:sp>
      <p:pic>
        <p:nvPicPr>
          <p:cNvPr id="2" name="Picture 1" descr="Image displays a function point estimate.&#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6029" y="1673483"/>
            <a:ext cx="5871942" cy="3977640"/>
          </a:xfrm>
          <a:prstGeom prst="rect">
            <a:avLst/>
          </a:prstGeom>
        </p:spPr>
      </p:pic>
      <p:sp>
        <p:nvSpPr>
          <p:cNvPr id="39940"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845426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Determining the Budget (1 of 2) </a:t>
            </a:r>
          </a:p>
        </p:txBody>
      </p:sp>
      <p:sp>
        <p:nvSpPr>
          <p:cNvPr id="41987" name="Rectangle 3"/>
          <p:cNvSpPr>
            <a:spLocks noGrp="1" noChangeArrowheads="1"/>
          </p:cNvSpPr>
          <p:nvPr>
            <p:ph idx="1"/>
          </p:nvPr>
        </p:nvSpPr>
        <p:spPr/>
        <p:txBody>
          <a:bodyPr/>
          <a:lstStyle/>
          <a:p>
            <a:r>
              <a:rPr lang="en-US" dirty="0"/>
              <a:t>Budgeting involves allocating the project cost estimate to individual work items over time</a:t>
            </a:r>
          </a:p>
          <a:p>
            <a:pPr lvl="1"/>
            <a:r>
              <a:rPr lang="en-US" dirty="0"/>
              <a:t>Material resources or work items are based on the activities in the WBS for the project</a:t>
            </a:r>
          </a:p>
          <a:p>
            <a:r>
              <a:rPr lang="en-US" dirty="0"/>
              <a:t>Important goal is to produce a cost baseline</a:t>
            </a:r>
          </a:p>
          <a:p>
            <a:pPr lvl="1"/>
            <a:r>
              <a:rPr lang="en-US" dirty="0"/>
              <a:t>Time-phased budget that project managers use to measure and monitor cost performance </a:t>
            </a:r>
          </a:p>
        </p:txBody>
      </p:sp>
      <p:sp>
        <p:nvSpPr>
          <p:cNvPr id="419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Determining the Budget (2 of 2)</a:t>
            </a:r>
          </a:p>
        </p:txBody>
      </p:sp>
      <p:pic>
        <p:nvPicPr>
          <p:cNvPr id="2" name="Picture 1" descr="Image displays an example of a cost baseline.&#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4814" y="2209800"/>
            <a:ext cx="5734371" cy="2869119"/>
          </a:xfrm>
          <a:prstGeom prst="rect">
            <a:avLst/>
          </a:prstGeom>
        </p:spPr>
      </p:pic>
      <p:sp>
        <p:nvSpPr>
          <p:cNvPr id="4198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078913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Controlling Costs</a:t>
            </a:r>
          </a:p>
        </p:txBody>
      </p:sp>
      <p:sp>
        <p:nvSpPr>
          <p:cNvPr id="44035" name="Rectangle 3"/>
          <p:cNvSpPr>
            <a:spLocks noGrp="1" noChangeArrowheads="1"/>
          </p:cNvSpPr>
          <p:nvPr>
            <p:ph idx="1"/>
          </p:nvPr>
        </p:nvSpPr>
        <p:spPr/>
        <p:txBody>
          <a:bodyPr/>
          <a:lstStyle/>
          <a:p>
            <a:r>
              <a:rPr lang="en-US" dirty="0"/>
              <a:t>Activities involved in controlling project costs</a:t>
            </a:r>
          </a:p>
          <a:p>
            <a:pPr lvl="1"/>
            <a:r>
              <a:rPr lang="en-US" dirty="0"/>
              <a:t>Monitoring cost performance</a:t>
            </a:r>
          </a:p>
          <a:p>
            <a:pPr lvl="1"/>
            <a:r>
              <a:rPr lang="en-US" dirty="0"/>
              <a:t>Ensuring that only appropriate project changes are included in a revised cost baseline</a:t>
            </a:r>
          </a:p>
          <a:p>
            <a:pPr lvl="1"/>
            <a:r>
              <a:rPr lang="en-US" dirty="0"/>
              <a:t>Informing project stakeholders of authorized changes to the project that will affect costs</a:t>
            </a:r>
          </a:p>
          <a:p>
            <a:r>
              <a:rPr lang="en-US" dirty="0"/>
              <a:t>Several tools and techniques assist in project cost control</a:t>
            </a:r>
          </a:p>
          <a:p>
            <a:pPr lvl="1"/>
            <a:r>
              <a:rPr lang="en-US" dirty="0"/>
              <a:t>Expert judgment, data analysis, project management information systems, and the to-complete performance index</a:t>
            </a:r>
          </a:p>
        </p:txBody>
      </p:sp>
      <p:sp>
        <p:nvSpPr>
          <p:cNvPr id="440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Earned Value Management (EVM) (1 of 4)</a:t>
            </a:r>
          </a:p>
        </p:txBody>
      </p:sp>
      <p:sp>
        <p:nvSpPr>
          <p:cNvPr id="46083" name="Rectangle 3"/>
          <p:cNvSpPr>
            <a:spLocks noGrp="1" noChangeArrowheads="1"/>
          </p:cNvSpPr>
          <p:nvPr>
            <p:ph idx="1"/>
          </p:nvPr>
        </p:nvSpPr>
        <p:spPr/>
        <p:txBody>
          <a:bodyPr/>
          <a:lstStyle/>
          <a:p>
            <a:r>
              <a:rPr lang="en-US" dirty="0"/>
              <a:t>Project performance measurement technique that integrates scope, time, and cost data</a:t>
            </a:r>
          </a:p>
          <a:p>
            <a:pPr lvl="1"/>
            <a:r>
              <a:rPr lang="en-US" dirty="0"/>
              <a:t>Given a baseline (original plan plus approved changes), you can determine how well the project is meeting scope, time, and cost goals</a:t>
            </a:r>
          </a:p>
          <a:p>
            <a:r>
              <a:rPr lang="en-US" dirty="0"/>
              <a:t>Earned value management involves calculating three values for each activity or summary activity from a project’s WBS</a:t>
            </a:r>
          </a:p>
          <a:p>
            <a:pPr lvl="1"/>
            <a:r>
              <a:rPr lang="en-US" dirty="0"/>
              <a:t>Planned value</a:t>
            </a:r>
          </a:p>
          <a:p>
            <a:pPr lvl="1"/>
            <a:r>
              <a:rPr lang="en-US" dirty="0"/>
              <a:t>Actual cost </a:t>
            </a:r>
          </a:p>
          <a:p>
            <a:pPr lvl="1"/>
            <a:r>
              <a:rPr lang="en-US" dirty="0"/>
              <a:t>Earned value </a:t>
            </a:r>
          </a:p>
        </p:txBody>
      </p:sp>
      <p:sp>
        <p:nvSpPr>
          <p:cNvPr id="460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Earned Value Management (EVM) (2 of 4)</a:t>
            </a:r>
          </a:p>
        </p:txBody>
      </p:sp>
      <p:sp>
        <p:nvSpPr>
          <p:cNvPr id="3" name="Rectangle 2"/>
          <p:cNvSpPr/>
          <p:nvPr/>
        </p:nvSpPr>
        <p:spPr>
          <a:xfrm>
            <a:off x="628650" y="4828101"/>
            <a:ext cx="4252254" cy="430887"/>
          </a:xfrm>
          <a:prstGeom prst="rect">
            <a:avLst/>
          </a:prstGeom>
        </p:spPr>
        <p:txBody>
          <a:bodyPr wrap="none">
            <a:spAutoFit/>
          </a:bodyPr>
          <a:lstStyle/>
          <a:p>
            <a:r>
              <a:rPr lang="en-US" dirty="0"/>
              <a:t>Table 7-4 Earned value formulas</a:t>
            </a:r>
          </a:p>
        </p:txBody>
      </p:sp>
      <p:sp>
        <p:nvSpPr>
          <p:cNvPr id="460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pic>
        <p:nvPicPr>
          <p:cNvPr id="8" name="Picture 7">
            <a:extLst>
              <a:ext uri="{FF2B5EF4-FFF2-40B4-BE49-F238E27FC236}">
                <a16:creationId xmlns:a16="http://schemas.microsoft.com/office/drawing/2014/main" id="{57BFAFA7-D5B6-4B22-867C-6F6EFD07A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1371600"/>
            <a:ext cx="7909560" cy="3176790"/>
          </a:xfrm>
          <a:prstGeom prst="rect">
            <a:avLst/>
          </a:prstGeom>
        </p:spPr>
      </p:pic>
    </p:spTree>
    <p:extLst>
      <p:ext uri="{BB962C8B-B14F-4D97-AF65-F5344CB8AC3E}">
        <p14:creationId xmlns:p14="http://schemas.microsoft.com/office/powerpoint/2010/main" val="2520587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a:t>Earned Value Management (EVM) (3 of 4)</a:t>
            </a:r>
          </a:p>
        </p:txBody>
      </p:sp>
      <p:sp>
        <p:nvSpPr>
          <p:cNvPr id="51203" name="Rectangle 3"/>
          <p:cNvSpPr>
            <a:spLocks noGrp="1" noChangeArrowheads="1"/>
          </p:cNvSpPr>
          <p:nvPr>
            <p:ph idx="1"/>
          </p:nvPr>
        </p:nvSpPr>
        <p:spPr/>
        <p:txBody>
          <a:bodyPr/>
          <a:lstStyle/>
          <a:p>
            <a:r>
              <a:rPr lang="en-US" dirty="0"/>
              <a:t>Important concepts</a:t>
            </a:r>
          </a:p>
          <a:p>
            <a:pPr lvl="1"/>
            <a:r>
              <a:rPr lang="en-US" dirty="0"/>
              <a:t>Cost variance (CV) is the earned value minus the actual cost</a:t>
            </a:r>
          </a:p>
          <a:p>
            <a:pPr lvl="1"/>
            <a:r>
              <a:rPr lang="en-US" dirty="0"/>
              <a:t>Schedule variance (SV) is the earned value minus the planned value</a:t>
            </a:r>
          </a:p>
          <a:p>
            <a:pPr lvl="1"/>
            <a:r>
              <a:rPr lang="en-US" dirty="0"/>
              <a:t>Cost performance index (CPI) is the ratio of earned value to actual cost</a:t>
            </a:r>
          </a:p>
          <a:p>
            <a:pPr lvl="1"/>
            <a:r>
              <a:rPr lang="en-US" dirty="0"/>
              <a:t>Schedule performance index (SPI) is the ratio of earned value to planned value</a:t>
            </a:r>
          </a:p>
          <a:p>
            <a:pPr lvl="1"/>
            <a:r>
              <a:rPr lang="en-US" dirty="0"/>
              <a:t>Estimate at completion (EAC) is an estimated cost of completing a project based on performance to date</a:t>
            </a:r>
          </a:p>
          <a:p>
            <a:pPr lvl="1"/>
            <a:r>
              <a:rPr lang="en-US" dirty="0"/>
              <a:t>To-complete performance index (TCPI) is a measure of the cost performance that must be achieved with the remaining resources to meet a specific goal</a:t>
            </a:r>
          </a:p>
        </p:txBody>
      </p:sp>
      <p:sp>
        <p:nvSpPr>
          <p:cNvPr id="5120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36166-7558-4432-849D-B62915AE5F33}"/>
              </a:ext>
            </a:extLst>
          </p:cNvPr>
          <p:cNvSpPr>
            <a:spLocks noGrp="1"/>
          </p:cNvSpPr>
          <p:nvPr>
            <p:ph type="title"/>
          </p:nvPr>
        </p:nvSpPr>
        <p:spPr/>
        <p:txBody>
          <a:bodyPr/>
          <a:lstStyle/>
          <a:p>
            <a:r>
              <a:rPr lang="en-US" dirty="0"/>
              <a:t>Example</a:t>
            </a:r>
          </a:p>
        </p:txBody>
      </p:sp>
      <p:sp>
        <p:nvSpPr>
          <p:cNvPr id="4" name="Footer Placeholder 3">
            <a:extLst>
              <a:ext uri="{FF2B5EF4-FFF2-40B4-BE49-F238E27FC236}">
                <a16:creationId xmlns:a16="http://schemas.microsoft.com/office/drawing/2014/main" id="{F0F5F514-928E-48B8-8414-891F8A1A9B03}"/>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Content Placeholder 1">
            <a:extLst>
              <a:ext uri="{FF2B5EF4-FFF2-40B4-BE49-F238E27FC236}">
                <a16:creationId xmlns:a16="http://schemas.microsoft.com/office/drawing/2014/main" id="{FDADA788-0B9C-4417-A9C8-BD189A446925}"/>
              </a:ext>
            </a:extLst>
          </p:cNvPr>
          <p:cNvSpPr>
            <a:spLocks noGrp="1"/>
          </p:cNvSpPr>
          <p:nvPr>
            <p:ph idx="1"/>
          </p:nvPr>
        </p:nvSpPr>
        <p:spPr>
          <a:xfrm>
            <a:off x="457200" y="3810000"/>
            <a:ext cx="8229600" cy="2197100"/>
          </a:xfrm>
        </p:spPr>
        <p:txBody>
          <a:bodyPr>
            <a:normAutofit lnSpcReduction="10000"/>
          </a:bodyPr>
          <a:lstStyle/>
          <a:p>
            <a:pPr>
              <a:lnSpc>
                <a:spcPct val="90000"/>
              </a:lnSpc>
            </a:pPr>
            <a:r>
              <a:rPr lang="en-US" sz="2400" dirty="0"/>
              <a:t>Planned Value = 18 + 10 + 16 + 6 = $50</a:t>
            </a:r>
          </a:p>
          <a:p>
            <a:pPr>
              <a:lnSpc>
                <a:spcPct val="90000"/>
              </a:lnSpc>
            </a:pPr>
            <a:r>
              <a:rPr lang="en-US" sz="2400" dirty="0"/>
              <a:t>Earned Value = 18 + 8 + 14 + 0 = $40</a:t>
            </a:r>
          </a:p>
          <a:p>
            <a:pPr>
              <a:lnSpc>
                <a:spcPct val="90000"/>
              </a:lnSpc>
            </a:pPr>
            <a:r>
              <a:rPr lang="en-US" sz="2400" dirty="0"/>
              <a:t>Actual Cost = $45 (Data from Acct. System)</a:t>
            </a:r>
          </a:p>
          <a:p>
            <a:pPr>
              <a:lnSpc>
                <a:spcPct val="90000"/>
              </a:lnSpc>
            </a:pPr>
            <a:r>
              <a:rPr lang="en-US" sz="2400" dirty="0"/>
              <a:t>Therefore:</a:t>
            </a:r>
          </a:p>
          <a:p>
            <a:pPr lvl="1">
              <a:lnSpc>
                <a:spcPct val="90000"/>
              </a:lnSpc>
            </a:pPr>
            <a:r>
              <a:rPr lang="en-US" sz="2000" dirty="0"/>
              <a:t>Schedule Variance = 40 - 50 = -$10</a:t>
            </a:r>
          </a:p>
          <a:p>
            <a:pPr lvl="1">
              <a:lnSpc>
                <a:spcPct val="90000"/>
              </a:lnSpc>
            </a:pPr>
            <a:r>
              <a:rPr lang="en-US" sz="2000" dirty="0"/>
              <a:t>Schedule Performance Index = 40 / 50 = 0.8</a:t>
            </a:r>
          </a:p>
          <a:p>
            <a:endParaRPr lang="en-US" dirty="0"/>
          </a:p>
        </p:txBody>
      </p:sp>
      <p:pic>
        <p:nvPicPr>
          <p:cNvPr id="6" name="Picture 4">
            <a:extLst>
              <a:ext uri="{FF2B5EF4-FFF2-40B4-BE49-F238E27FC236}">
                <a16:creationId xmlns:a16="http://schemas.microsoft.com/office/drawing/2014/main" id="{B2B07CFD-67AE-4DA1-A2BA-52E3C9C922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4225" y="1314450"/>
            <a:ext cx="4575175"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4118235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a:t>Earned Value Management (EVM) (4 of 4)</a:t>
            </a:r>
          </a:p>
        </p:txBody>
      </p:sp>
      <p:pic>
        <p:nvPicPr>
          <p:cNvPr id="2" name="Picture 1" descr="Image displays an earned value chart for a one-year project after five month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9711" y="1690689"/>
            <a:ext cx="6104578" cy="3992880"/>
          </a:xfrm>
          <a:prstGeom prst="rect">
            <a:avLst/>
          </a:prstGeom>
        </p:spPr>
      </p:pic>
      <p:sp>
        <p:nvSpPr>
          <p:cNvPr id="5120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613177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Learning Objectives (2 of 2)</a:t>
            </a:r>
          </a:p>
        </p:txBody>
      </p:sp>
      <p:sp>
        <p:nvSpPr>
          <p:cNvPr id="20483" name="Rectangle 4"/>
          <p:cNvSpPr>
            <a:spLocks noGrp="1" noChangeArrowheads="1"/>
          </p:cNvSpPr>
          <p:nvPr>
            <p:ph idx="1"/>
          </p:nvPr>
        </p:nvSpPr>
        <p:spPr/>
        <p:txBody>
          <a:bodyPr/>
          <a:lstStyle/>
          <a:p>
            <a:r>
              <a:rPr lang="en-US" dirty="0"/>
              <a:t>Justify the use of earned value management and project portfolio management to assist in cost control</a:t>
            </a:r>
          </a:p>
          <a:p>
            <a:r>
              <a:rPr lang="en-US" dirty="0"/>
              <a:t>Describe how project management software can assist in project cost management</a:t>
            </a:r>
          </a:p>
          <a:p>
            <a:r>
              <a:rPr lang="en-US" dirty="0"/>
              <a:t>Discuss considerations for agile/adaptive environments</a:t>
            </a:r>
          </a:p>
          <a:p>
            <a:endParaRPr lang="en-US" dirty="0"/>
          </a:p>
        </p:txBody>
      </p:sp>
      <p:sp>
        <p:nvSpPr>
          <p:cNvPr id="2048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0DDAA9B-90E0-4CF0-83E9-00EC588382DB}"/>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pic>
        <p:nvPicPr>
          <p:cNvPr id="5" name="Picture 4">
            <a:extLst>
              <a:ext uri="{FF2B5EF4-FFF2-40B4-BE49-F238E27FC236}">
                <a16:creationId xmlns:a16="http://schemas.microsoft.com/office/drawing/2014/main" id="{FE192306-113E-4AC8-8261-DCF228A78A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133600"/>
            <a:ext cx="6515100" cy="2419350"/>
          </a:xfrm>
          <a:prstGeom prst="rect">
            <a:avLst/>
          </a:prstGeom>
        </p:spPr>
      </p:pic>
    </p:spTree>
    <p:extLst>
      <p:ext uri="{BB962C8B-B14F-4D97-AF65-F5344CB8AC3E}">
        <p14:creationId xmlns:p14="http://schemas.microsoft.com/office/powerpoint/2010/main" val="30143312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Global Issues (1 of 2)</a:t>
            </a:r>
          </a:p>
        </p:txBody>
      </p:sp>
      <p:sp>
        <p:nvSpPr>
          <p:cNvPr id="2" name="Content Placeholder 1"/>
          <p:cNvSpPr>
            <a:spLocks noGrp="1"/>
          </p:cNvSpPr>
          <p:nvPr>
            <p:ph idx="1"/>
          </p:nvPr>
        </p:nvSpPr>
        <p:spPr/>
        <p:txBody>
          <a:bodyPr/>
          <a:lstStyle/>
          <a:p>
            <a:r>
              <a:rPr lang="en-US" dirty="0"/>
              <a:t>EVM is used worldwide, and it is particularly popular in the Middle East, South Asia, Canada, and Europe</a:t>
            </a:r>
          </a:p>
          <a:p>
            <a:pPr lvl="1"/>
            <a:r>
              <a:rPr lang="en-US" dirty="0"/>
              <a:t>Most countries require EVM for large defense or government projects, as shown in Figure 7-7</a:t>
            </a:r>
          </a:p>
          <a:p>
            <a:pPr lvl="1"/>
            <a:r>
              <a:rPr lang="en-US" dirty="0"/>
              <a:t>EVM is also used in such private-industry sectors as IT, construction, energy, and manufacturing. </a:t>
            </a:r>
          </a:p>
          <a:p>
            <a:pPr lvl="2"/>
            <a:r>
              <a:rPr lang="en-US" dirty="0"/>
              <a:t>However, most private companies have not yet applied EVM to their projects because management does not require it, feeling it is too complex and not cost effective</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3128588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Global Issues (2 of 2)</a:t>
            </a:r>
          </a:p>
        </p:txBody>
      </p:sp>
      <p:pic>
        <p:nvPicPr>
          <p:cNvPr id="2" name="Picture 1" descr="Image displays a bar chart showing earned value usage for defense/government and private industry.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1524000"/>
            <a:ext cx="5867400" cy="4304726"/>
          </a:xfrm>
          <a:prstGeom prst="rect">
            <a:avLst/>
          </a:prstGeom>
        </p:spPr>
      </p:pic>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066743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050"/>
          <p:cNvSpPr>
            <a:spLocks noGrp="1" noChangeArrowheads="1"/>
          </p:cNvSpPr>
          <p:nvPr>
            <p:ph type="title"/>
          </p:nvPr>
        </p:nvSpPr>
        <p:spPr/>
        <p:txBody>
          <a:bodyPr/>
          <a:lstStyle/>
          <a:p>
            <a:r>
              <a:rPr lang="en-US" dirty="0"/>
              <a:t>Using Project Management Software to Assist</a:t>
            </a:r>
            <a:br>
              <a:rPr lang="en-US" dirty="0"/>
            </a:br>
            <a:r>
              <a:rPr lang="en-US" dirty="0"/>
              <a:t>in Project Cost Management</a:t>
            </a:r>
          </a:p>
        </p:txBody>
      </p:sp>
      <p:sp>
        <p:nvSpPr>
          <p:cNvPr id="56323" name="Rectangle 2051"/>
          <p:cNvSpPr>
            <a:spLocks noGrp="1" noChangeArrowheads="1"/>
          </p:cNvSpPr>
          <p:nvPr>
            <p:ph idx="1"/>
          </p:nvPr>
        </p:nvSpPr>
        <p:spPr/>
        <p:txBody>
          <a:bodyPr/>
          <a:lstStyle/>
          <a:p>
            <a:r>
              <a:rPr lang="en-US" dirty="0"/>
              <a:t>Spreadsheets are a common tool for resource planning, cost estimating, cost budgeting, and cost control</a:t>
            </a:r>
          </a:p>
          <a:p>
            <a:pPr lvl="1"/>
            <a:r>
              <a:rPr lang="en-US" dirty="0"/>
              <a:t>Many companies use more sophisticated and centralized financial applications software for cost information</a:t>
            </a:r>
          </a:p>
          <a:p>
            <a:r>
              <a:rPr lang="en-US" dirty="0"/>
              <a:t>Project management software can increase a project manager’s effectiveness during each process of project cost management</a:t>
            </a:r>
          </a:p>
          <a:p>
            <a:pPr lvl="1"/>
            <a:r>
              <a:rPr lang="en-US" dirty="0"/>
              <a:t>Many IT project managers use other tools to manage cost information because they do not know that they can use project management software, or they do not track costs based on a WBS, as most project management software does</a:t>
            </a:r>
          </a:p>
        </p:txBody>
      </p:sp>
      <p:sp>
        <p:nvSpPr>
          <p:cNvPr id="56325"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Agile/Adaptive Environments</a:t>
            </a:r>
          </a:p>
        </p:txBody>
      </p:sp>
      <p:sp>
        <p:nvSpPr>
          <p:cNvPr id="3" name="Content Placeholder 2"/>
          <p:cNvSpPr>
            <a:spLocks noGrp="1"/>
          </p:cNvSpPr>
          <p:nvPr>
            <p:ph idx="1"/>
          </p:nvPr>
        </p:nvSpPr>
        <p:spPr/>
        <p:txBody>
          <a:bodyPr>
            <a:noAutofit/>
          </a:bodyPr>
          <a:lstStyle/>
          <a:p>
            <a:r>
              <a:rPr lang="en-US" dirty="0"/>
              <a:t>AgileEVM is an adapted implementation of EVM  </a:t>
            </a:r>
          </a:p>
          <a:p>
            <a:pPr lvl="1"/>
            <a:r>
              <a:rPr lang="en-US" dirty="0"/>
              <a:t>Uses the Scrum framework artifacts as inputs, uses traditional EVM calculations, and is expressed in traditional EVM metrics</a:t>
            </a:r>
          </a:p>
          <a:p>
            <a:pPr lvl="1"/>
            <a:r>
              <a:rPr lang="en-US" dirty="0"/>
              <a:t>Requires a minimal set of input parameters</a:t>
            </a:r>
          </a:p>
          <a:p>
            <a:pPr lvl="2"/>
            <a:r>
              <a:rPr lang="en-US" dirty="0"/>
              <a:t>Actual cost of a project, an estimated product backlog, a release plan that provides information on the number of iterations in the release and the assumed velocity</a:t>
            </a:r>
          </a:p>
          <a:p>
            <a:pPr lvl="1"/>
            <a:r>
              <a:rPr lang="en-US" dirty="0"/>
              <a:t>All estimates can be in hours, story-points, team days or any other consistent estimate of size</a:t>
            </a:r>
          </a:p>
          <a:p>
            <a:pPr lvl="2"/>
            <a:r>
              <a:rPr lang="en-US" dirty="0"/>
              <a:t>The critical factor is that it must be a numerical estimate of some kind</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1266070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Chapter Summary</a:t>
            </a:r>
            <a:endParaRPr lang="en-US" dirty="0"/>
          </a:p>
        </p:txBody>
      </p:sp>
      <p:sp>
        <p:nvSpPr>
          <p:cNvPr id="57347" name="Rectangle 3"/>
          <p:cNvSpPr>
            <a:spLocks noGrp="1" noChangeArrowheads="1"/>
          </p:cNvSpPr>
          <p:nvPr>
            <p:ph idx="1"/>
          </p:nvPr>
        </p:nvSpPr>
        <p:spPr/>
        <p:txBody>
          <a:bodyPr/>
          <a:lstStyle/>
          <a:p>
            <a:r>
              <a:rPr lang="en-US"/>
              <a:t>Project cost management is a traditionally weak area of IT projects</a:t>
            </a:r>
          </a:p>
          <a:p>
            <a:pPr lvl="1"/>
            <a:r>
              <a:rPr lang="en-US"/>
              <a:t>Project managers must understand several basic principles of cost management to be effective in managing project costs</a:t>
            </a:r>
          </a:p>
          <a:p>
            <a:r>
              <a:rPr lang="en-US"/>
              <a:t>Main processes </a:t>
            </a:r>
          </a:p>
          <a:p>
            <a:pPr lvl="1"/>
            <a:r>
              <a:rPr lang="en-US"/>
              <a:t>Plan cost management</a:t>
            </a:r>
          </a:p>
          <a:p>
            <a:pPr lvl="1"/>
            <a:r>
              <a:rPr lang="en-US"/>
              <a:t>Estimate costs</a:t>
            </a:r>
          </a:p>
          <a:p>
            <a:pPr lvl="1"/>
            <a:r>
              <a:rPr lang="en-US"/>
              <a:t>Determine the budget</a:t>
            </a:r>
          </a:p>
          <a:p>
            <a:pPr lvl="1"/>
            <a:r>
              <a:rPr lang="en-US"/>
              <a:t>Control costs</a:t>
            </a:r>
          </a:p>
          <a:p>
            <a:r>
              <a:rPr lang="en-US"/>
              <a:t>Several software products can assist with project cost management</a:t>
            </a:r>
            <a:endParaRPr lang="en-US" dirty="0"/>
          </a:p>
        </p:txBody>
      </p:sp>
      <p:sp>
        <p:nvSpPr>
          <p:cNvPr id="57349" name="Footer Placeholder 6"/>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The Importance of Project Cost Management</a:t>
            </a:r>
          </a:p>
        </p:txBody>
      </p:sp>
      <p:sp>
        <p:nvSpPr>
          <p:cNvPr id="22531" name="Rectangle 3"/>
          <p:cNvSpPr>
            <a:spLocks noGrp="1" noChangeArrowheads="1"/>
          </p:cNvSpPr>
          <p:nvPr>
            <p:ph idx="1"/>
          </p:nvPr>
        </p:nvSpPr>
        <p:spPr/>
        <p:txBody>
          <a:bodyPr/>
          <a:lstStyle/>
          <a:p>
            <a:r>
              <a:rPr lang="en-US" dirty="0"/>
              <a:t>IT projects have a poor track record for meeting budget goals</a:t>
            </a:r>
          </a:p>
          <a:p>
            <a:pPr lvl="1"/>
            <a:r>
              <a:rPr lang="en-US" dirty="0"/>
              <a:t>Cost overrun is the additional percentage or dollar amount by which actual costs exceed estimates </a:t>
            </a:r>
          </a:p>
          <a:p>
            <a:pPr lvl="1"/>
            <a:r>
              <a:rPr lang="en-US" dirty="0"/>
              <a:t>A 2011 </a:t>
            </a:r>
            <a:r>
              <a:rPr lang="en-US" i="1" dirty="0"/>
              <a:t>Harvard Business Review </a:t>
            </a:r>
            <a:r>
              <a:rPr lang="en-US" dirty="0"/>
              <a:t>study reported an average cost overrun of 27 percent</a:t>
            </a:r>
          </a:p>
          <a:p>
            <a:pPr lvl="2"/>
            <a:r>
              <a:rPr lang="en-US" dirty="0"/>
              <a:t>Most important finding was the discovery of a large number of gigantic overages or “black swans”; a high-impact event that is rare and unpredictable, but not improbable in retrospect</a:t>
            </a:r>
          </a:p>
        </p:txBody>
      </p:sp>
      <p:sp>
        <p:nvSpPr>
          <p:cNvPr id="225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What Went Wrong?</a:t>
            </a:r>
          </a:p>
        </p:txBody>
      </p:sp>
      <p:sp>
        <p:nvSpPr>
          <p:cNvPr id="23555" name="Content Placeholder 7"/>
          <p:cNvSpPr>
            <a:spLocks noGrp="1"/>
          </p:cNvSpPr>
          <p:nvPr>
            <p:ph idx="1"/>
          </p:nvPr>
        </p:nvSpPr>
        <p:spPr/>
        <p:txBody>
          <a:bodyPr/>
          <a:lstStyle/>
          <a:p>
            <a:r>
              <a:rPr lang="en-US" dirty="0"/>
              <a:t>The United Kingdom’s National Health Service IT modernization program was called the greatest IT disaster in history with an estimated $26 billion overrun</a:t>
            </a:r>
          </a:p>
        </p:txBody>
      </p:sp>
      <p:sp>
        <p:nvSpPr>
          <p:cNvPr id="23556"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What is Cost?</a:t>
            </a:r>
          </a:p>
        </p:txBody>
      </p:sp>
      <p:sp>
        <p:nvSpPr>
          <p:cNvPr id="24579" name="Rectangle 3"/>
          <p:cNvSpPr>
            <a:spLocks noGrp="1" noChangeArrowheads="1"/>
          </p:cNvSpPr>
          <p:nvPr>
            <p:ph idx="1"/>
          </p:nvPr>
        </p:nvSpPr>
        <p:spPr/>
        <p:txBody>
          <a:bodyPr/>
          <a:lstStyle/>
          <a:p>
            <a:r>
              <a:rPr lang="en-US" dirty="0"/>
              <a:t>Cost is a resource sacrificed or foregone to achieve a specific objective or something given up in exchange</a:t>
            </a:r>
          </a:p>
          <a:p>
            <a:pPr lvl="1"/>
            <a:r>
              <a:rPr lang="en-US" dirty="0"/>
              <a:t>Usually measured in monetary units like dollars that must be paid to acquire goods and services</a:t>
            </a:r>
          </a:p>
        </p:txBody>
      </p:sp>
      <p:sp>
        <p:nvSpPr>
          <p:cNvPr id="2458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What is Project Cost Management? (1 of 2)</a:t>
            </a:r>
          </a:p>
        </p:txBody>
      </p:sp>
      <p:sp>
        <p:nvSpPr>
          <p:cNvPr id="24579" name="Rectangle 3"/>
          <p:cNvSpPr>
            <a:spLocks noGrp="1" noChangeArrowheads="1"/>
          </p:cNvSpPr>
          <p:nvPr>
            <p:ph idx="1"/>
          </p:nvPr>
        </p:nvSpPr>
        <p:spPr/>
        <p:txBody>
          <a:bodyPr/>
          <a:lstStyle/>
          <a:p>
            <a:r>
              <a:rPr lang="en-US" dirty="0"/>
              <a:t>Project cost management includes the processes required to ensure that the project is completed within an approved budget</a:t>
            </a:r>
          </a:p>
          <a:p>
            <a:pPr lvl="1"/>
            <a:r>
              <a:rPr lang="en-US" dirty="0"/>
              <a:t>Planning cost management: determining the policies, procedures, and documentation that will be used for planning, executing, and controlling project cost</a:t>
            </a:r>
          </a:p>
          <a:p>
            <a:pPr lvl="1"/>
            <a:r>
              <a:rPr lang="en-US" dirty="0"/>
              <a:t>Estimating costs: developing an approximation or estimate of the costs of the resources needed to complete a project</a:t>
            </a:r>
          </a:p>
          <a:p>
            <a:pPr lvl="1"/>
            <a:r>
              <a:rPr lang="en-US" dirty="0"/>
              <a:t>Determining the budget: allocating the overall cost estimate to individual work items to establish a baseline for measuring performance</a:t>
            </a:r>
          </a:p>
          <a:p>
            <a:pPr lvl="1"/>
            <a:r>
              <a:rPr lang="en-US" dirty="0"/>
              <a:t>Controlling costs: controlling changes to the project budget</a:t>
            </a:r>
          </a:p>
          <a:p>
            <a:pPr lvl="1"/>
            <a:endParaRPr lang="en-US" dirty="0"/>
          </a:p>
        </p:txBody>
      </p:sp>
      <p:sp>
        <p:nvSpPr>
          <p:cNvPr id="2458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34838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a:t>What is Project Cost Management? (2 of 2)</a:t>
            </a:r>
          </a:p>
        </p:txBody>
      </p:sp>
      <p:pic>
        <p:nvPicPr>
          <p:cNvPr id="2" name="Picture 1" descr="Image illustrates the inputs, tools and techniques, and outputs of project cost managemen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9778" y="1045113"/>
            <a:ext cx="3304444" cy="4740891"/>
          </a:xfrm>
          <a:prstGeom prst="rect">
            <a:avLst/>
          </a:prstGeom>
        </p:spPr>
      </p:pic>
      <p:sp>
        <p:nvSpPr>
          <p:cNvPr id="26627"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Basic Principles of Cost Management (1 of 3)</a:t>
            </a:r>
          </a:p>
        </p:txBody>
      </p:sp>
      <p:sp>
        <p:nvSpPr>
          <p:cNvPr id="27651" name="Rectangle 3"/>
          <p:cNvSpPr>
            <a:spLocks noGrp="1" noChangeArrowheads="1"/>
          </p:cNvSpPr>
          <p:nvPr>
            <p:ph idx="1"/>
          </p:nvPr>
        </p:nvSpPr>
        <p:spPr/>
        <p:txBody>
          <a:bodyPr/>
          <a:lstStyle/>
          <a:p>
            <a:r>
              <a:rPr lang="en-US" dirty="0"/>
              <a:t>Most members of an executive board better understand and are more interested in financial terms than IT terms; they need to be able to present and discuss project information in both </a:t>
            </a:r>
          </a:p>
          <a:p>
            <a:pPr lvl="1"/>
            <a:r>
              <a:rPr lang="en-US" dirty="0"/>
              <a:t>Profits: revenues minus expenditures</a:t>
            </a:r>
          </a:p>
          <a:p>
            <a:pPr lvl="1"/>
            <a:r>
              <a:rPr lang="en-US" dirty="0"/>
              <a:t>Profit margin: ratio of profits to revenues  </a:t>
            </a:r>
          </a:p>
          <a:p>
            <a:pPr lvl="1"/>
            <a:r>
              <a:rPr lang="en-US" dirty="0"/>
              <a:t>Life cycle costing: considers total cost of ownership, or development plus support costs, for a project </a:t>
            </a:r>
          </a:p>
          <a:p>
            <a:pPr lvl="1"/>
            <a:r>
              <a:rPr lang="en-US" dirty="0"/>
              <a:t>Cash flow analysis: determines estimated annual costs and benefits for a project and resulting annual cash flow</a:t>
            </a:r>
          </a:p>
          <a:p>
            <a:endParaRPr lang="en-US" dirty="0"/>
          </a:p>
        </p:txBody>
      </p:sp>
      <p:sp>
        <p:nvSpPr>
          <p:cNvPr id="2765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4A2089-63B6-4392-BA7B-B2B0E431304A}"/>
</file>

<file path=customXml/itemProps2.xml><?xml version="1.0" encoding="utf-8"?>
<ds:datastoreItem xmlns:ds="http://schemas.openxmlformats.org/officeDocument/2006/customXml" ds:itemID="{15CF7A5F-7E96-42E1-859E-72D94D0DC2AD}"/>
</file>

<file path=customXml/itemProps3.xml><?xml version="1.0" encoding="utf-8"?>
<ds:datastoreItem xmlns:ds="http://schemas.openxmlformats.org/officeDocument/2006/customXml" ds:itemID="{41DC3089-86CA-40A5-AAF9-07BB55FE45E2}"/>
</file>

<file path=docProps/app.xml><?xml version="1.0" encoding="utf-8"?>
<Properties xmlns="http://schemas.openxmlformats.org/officeDocument/2006/extended-properties" xmlns:vt="http://schemas.openxmlformats.org/officeDocument/2006/docPropsVTypes">
  <Template/>
  <TotalTime>2201</TotalTime>
  <Words>3849</Words>
  <Application>Microsoft Office PowerPoint</Application>
  <PresentationFormat>On-screen Show (4:3)</PresentationFormat>
  <Paragraphs>266</Paragraphs>
  <Slides>35</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Open Sans</vt:lpstr>
      <vt:lpstr>Open Sans Regular</vt:lpstr>
      <vt:lpstr>Summer Font</vt:lpstr>
      <vt:lpstr>Times New Roman</vt:lpstr>
      <vt:lpstr>Brand_PPT_Template_SIMPLIFIED_SD</vt:lpstr>
      <vt:lpstr>Chapter 7: Project Cost Management</vt:lpstr>
      <vt:lpstr>Learning Objectives (1 of 2)</vt:lpstr>
      <vt:lpstr>Learning Objectives (2 of 2)</vt:lpstr>
      <vt:lpstr>The Importance of Project Cost Management</vt:lpstr>
      <vt:lpstr>What Went Wrong?</vt:lpstr>
      <vt:lpstr>What is Cost?</vt:lpstr>
      <vt:lpstr>What is Project Cost Management? (1 of 2)</vt:lpstr>
      <vt:lpstr>What is Project Cost Management? (2 of 2)</vt:lpstr>
      <vt:lpstr>Basic Principles of Cost Management (1 of 3)</vt:lpstr>
      <vt:lpstr>Basic Principles of Cost Management (2 of 3) </vt:lpstr>
      <vt:lpstr>Basic Principles of Cost Management (3 of 3)</vt:lpstr>
      <vt:lpstr>Planning Cost Management</vt:lpstr>
      <vt:lpstr>Estimating Costs (1 of 4)</vt:lpstr>
      <vt:lpstr>Estimating Costs (2 of 4)</vt:lpstr>
      <vt:lpstr>Estimating Costs (3 of 4)</vt:lpstr>
      <vt:lpstr>Estimating Costs (4 of 4)</vt:lpstr>
      <vt:lpstr>Cost Estimation Tools and Techniques</vt:lpstr>
      <vt:lpstr>Typical Problems with IT Cost Estimates</vt:lpstr>
      <vt:lpstr>How to Develop a Cost Estimate and Basis of Estimates (1 of 3)</vt:lpstr>
      <vt:lpstr>How to Develop a Cost Estimate and Basis of Estimates (2 of 3)</vt:lpstr>
      <vt:lpstr>How to Develop a Cost Estimate and Basis of Estimates (3 of 3) </vt:lpstr>
      <vt:lpstr>Determining the Budget (1 of 2) </vt:lpstr>
      <vt:lpstr>Determining the Budget (2 of 2)</vt:lpstr>
      <vt:lpstr>Controlling Costs</vt:lpstr>
      <vt:lpstr>Earned Value Management (EVM) (1 of 4)</vt:lpstr>
      <vt:lpstr>Earned Value Management (EVM) (2 of 4)</vt:lpstr>
      <vt:lpstr>Earned Value Management (EVM) (3 of 4)</vt:lpstr>
      <vt:lpstr>Example</vt:lpstr>
      <vt:lpstr>Earned Value Management (EVM) (4 of 4)</vt:lpstr>
      <vt:lpstr>PowerPoint Presentation</vt:lpstr>
      <vt:lpstr>Global Issues (1 of 2)</vt:lpstr>
      <vt:lpstr>Global Issues (2 of 2)</vt:lpstr>
      <vt:lpstr>Using Project Management Software to Assist in Project Cost Management</vt:lpstr>
      <vt:lpstr>Considerations for Agile/Adaptive Environments</vt:lpstr>
      <vt:lpstr>Chapter Summary</vt:lpstr>
    </vt:vector>
  </TitlesOfParts>
  <Company>Augsburg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Mohammad Alshayeb</cp:lastModifiedBy>
  <cp:revision>197</cp:revision>
  <dcterms:created xsi:type="dcterms:W3CDTF">2001-07-05T23:10:12Z</dcterms:created>
  <dcterms:modified xsi:type="dcterms:W3CDTF">2021-08-29T17:51:43Z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