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3" r:id="rId1"/>
  </p:sldMasterIdLst>
  <p:notesMasterIdLst>
    <p:notesMasterId r:id="rId36"/>
  </p:notesMasterIdLst>
  <p:handoutMasterIdLst>
    <p:handoutMasterId r:id="rId37"/>
  </p:handoutMasterIdLst>
  <p:sldIdLst>
    <p:sldId id="257" r:id="rId2"/>
    <p:sldId id="334" r:id="rId3"/>
    <p:sldId id="335" r:id="rId4"/>
    <p:sldId id="336" r:id="rId5"/>
    <p:sldId id="337" r:id="rId6"/>
    <p:sldId id="364" r:id="rId7"/>
    <p:sldId id="375" r:id="rId8"/>
    <p:sldId id="377" r:id="rId9"/>
    <p:sldId id="382" r:id="rId10"/>
    <p:sldId id="368" r:id="rId11"/>
    <p:sldId id="372" r:id="rId12"/>
    <p:sldId id="371" r:id="rId13"/>
    <p:sldId id="341" r:id="rId14"/>
    <p:sldId id="342" r:id="rId15"/>
    <p:sldId id="344" r:id="rId16"/>
    <p:sldId id="345" r:id="rId17"/>
    <p:sldId id="385" r:id="rId18"/>
    <p:sldId id="384" r:id="rId19"/>
    <p:sldId id="386" r:id="rId20"/>
    <p:sldId id="350" r:id="rId21"/>
    <p:sldId id="351" r:id="rId22"/>
    <p:sldId id="352" r:id="rId23"/>
    <p:sldId id="387" r:id="rId24"/>
    <p:sldId id="354" r:id="rId25"/>
    <p:sldId id="380" r:id="rId26"/>
    <p:sldId id="355" r:id="rId27"/>
    <p:sldId id="389" r:id="rId28"/>
    <p:sldId id="366" r:id="rId29"/>
    <p:sldId id="358" r:id="rId30"/>
    <p:sldId id="359" r:id="rId31"/>
    <p:sldId id="360" r:id="rId32"/>
    <p:sldId id="362" r:id="rId33"/>
    <p:sldId id="390" r:id="rId34"/>
    <p:sldId id="363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5B5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1887" autoAdjust="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2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65B926E-4E70-4E7C-A492-D0CDF3C7E1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804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B628D5B-A7C7-42E0-BFEE-8A6E6DE4D6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300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5203A4-082A-4448-BDB0-5CDB74643CD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6959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628D5B-A7C7-42E0-BFEE-8A6E6DE4D620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190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628D5B-A7C7-42E0-BFEE-8A6E6DE4D620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417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628D5B-A7C7-42E0-BFEE-8A6E6DE4D62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44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628D5B-A7C7-42E0-BFEE-8A6E6DE4D62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73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628D5B-A7C7-42E0-BFEE-8A6E6DE4D62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03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628D5B-A7C7-42E0-BFEE-8A6E6DE4D62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004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628D5B-A7C7-42E0-BFEE-8A6E6DE4D62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949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628D5B-A7C7-42E0-BFEE-8A6E6DE4D62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735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628D5B-A7C7-42E0-BFEE-8A6E6DE4D62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767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628D5B-A7C7-42E0-BFEE-8A6E6DE4D620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36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640929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/Divider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09" y="307397"/>
            <a:ext cx="1592580" cy="36042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650456" y="4225703"/>
            <a:ext cx="1843088" cy="657225"/>
          </a:xfr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/>
              <a:t>Date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55931" y="2275311"/>
            <a:ext cx="7232139" cy="1549400"/>
          </a:xfrm>
        </p:spPr>
        <p:txBody>
          <a:bodyPr anchor="b" anchorCtr="0">
            <a:normAutofit/>
          </a:bodyPr>
          <a:lstStyle>
            <a:lvl1pPr marL="0" indent="0" algn="ctr">
              <a:buNone/>
              <a:defRPr sz="32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3429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2pPr>
            <a:lvl3pPr marL="6858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3pPr>
            <a:lvl4pPr marL="10287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4pPr>
          </a:lstStyle>
          <a:p>
            <a:pPr lvl="0"/>
            <a:r>
              <a:rPr lang="en-US" dirty="0"/>
              <a:t>Click Here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151063" y="1277938"/>
            <a:ext cx="4914900" cy="1652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986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557683" y="1638300"/>
            <a:ext cx="8033657" cy="4394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 marL="857250" indent="-171450">
              <a:buFontTx/>
              <a:buChar char="‒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506168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872836" y="2348346"/>
            <a:ext cx="748145" cy="405246"/>
          </a:xfrm>
          <a:prstGeom prst="rect">
            <a:avLst/>
          </a:prstGeom>
          <a:noFill/>
          <a:effectLst>
            <a:outerShdw dist="12700" dir="5400000" algn="t" rotWithShape="0">
              <a:schemeClr val="tx1"/>
            </a:outerShdw>
          </a:effectLst>
        </p:spPr>
        <p:txBody>
          <a:bodyPr wrap="square" lIns="0" tIns="0" rIns="0" rtlCol="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662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77988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0"/>
          </p:nvPr>
        </p:nvSpPr>
        <p:spPr>
          <a:xfrm>
            <a:off x="4777988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55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5172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334349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6116038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2"/>
          </p:nvPr>
        </p:nvSpPr>
        <p:spPr>
          <a:xfrm>
            <a:off x="3334349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6109465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59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11DC2A-2F4E-4F79-A3F5-88DB509F96F8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4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8A5D6-B081-4DEA-AFA6-7CE8497C3B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0ECD3-241C-498C-AE8A-C369AAB146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4DE4E-2EA8-4FEC-8923-3AF31753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D84E6-27AD-4EEA-A335-664FA1B1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36050-30CC-48E6-8A82-5CEB2AD3F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6E95EF-C699-41F4-A9B7-78276692A070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6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4268F-3C1B-46C6-8416-CC17C6037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95AC9-BFC6-4E47-89AB-74CA8BB50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15193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410618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600" b="0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5:</a:t>
            </a:r>
            <a:br>
              <a:rPr lang="en-US" dirty="0"/>
            </a:br>
            <a:r>
              <a:rPr lang="en-US" dirty="0"/>
              <a:t>Project Scope Management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52202D-B1A7-4BD7-BF9E-4B9A5338E922}"/>
              </a:ext>
            </a:extLst>
          </p:cNvPr>
          <p:cNvSpPr/>
          <p:nvPr/>
        </p:nvSpPr>
        <p:spPr>
          <a:xfrm>
            <a:off x="381000" y="6096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i="1" dirty="0"/>
              <a:t>Note: The slides are adopted from: Kathy Schwalbe. Information Technology Project Management, Course Technology, 9</a:t>
            </a:r>
            <a:r>
              <a:rPr lang="en-US" sz="1800" i="1" baseline="30000" dirty="0"/>
              <a:t>th</a:t>
            </a:r>
            <a:r>
              <a:rPr lang="en-US" sz="1800" i="1" dirty="0"/>
              <a:t>  Edition, 2018</a:t>
            </a:r>
            <a:r>
              <a:rPr lang="en-US" sz="1600" i="1" dirty="0"/>
              <a:t> [with modifications]</a:t>
            </a:r>
            <a:endParaRPr lang="en-US" sz="18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Collecting Requirements (1 of 3)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ways to collect requirements</a:t>
            </a:r>
          </a:p>
          <a:p>
            <a:pPr lvl="1"/>
            <a:r>
              <a:rPr lang="en-US" dirty="0"/>
              <a:t>Interviewing stakeholders</a:t>
            </a:r>
          </a:p>
          <a:p>
            <a:pPr lvl="1"/>
            <a:r>
              <a:rPr lang="en-US" dirty="0"/>
              <a:t>Holding focus groups and facilitated workshops</a:t>
            </a:r>
          </a:p>
          <a:p>
            <a:pPr lvl="1"/>
            <a:r>
              <a:rPr lang="en-US" dirty="0"/>
              <a:t>Using group creativity and decision-making techniques</a:t>
            </a:r>
          </a:p>
          <a:p>
            <a:pPr lvl="1"/>
            <a:r>
              <a:rPr lang="en-US" dirty="0"/>
              <a:t>Utilizing questionnaires and surveys</a:t>
            </a:r>
          </a:p>
          <a:p>
            <a:pPr lvl="1"/>
            <a:r>
              <a:rPr lang="en-US" dirty="0"/>
              <a:t>Conducting observation studies</a:t>
            </a:r>
          </a:p>
          <a:p>
            <a:pPr lvl="1"/>
            <a:r>
              <a:rPr lang="en-US" dirty="0"/>
              <a:t>Generating ideas by comparing specific project practices or product characteristics (i.e., benchmarking)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Collecting Requirements (2 of 3)</a:t>
            </a:r>
          </a:p>
        </p:txBody>
      </p:sp>
      <p:pic>
        <p:nvPicPr>
          <p:cNvPr id="2" name="Picture 1" descr="Image illustrates relative costs to correct a software defect during the different developmental phases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685" y="1219200"/>
            <a:ext cx="5640630" cy="4108704"/>
          </a:xfrm>
          <a:prstGeom prst="rect">
            <a:avLst/>
          </a:prstGeom>
        </p:spPr>
      </p:pic>
      <p:sp>
        <p:nvSpPr>
          <p:cNvPr id="4" name="Footer Placeholder 3" descr="Image illustrates relative costs to correct a software defect during the different developmental phases. &#10;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Collecting Requirements (3 of 3)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508375"/>
          </a:xfrm>
        </p:spPr>
        <p:txBody>
          <a:bodyPr/>
          <a:lstStyle/>
          <a:p>
            <a:r>
              <a:rPr lang="en-US" dirty="0"/>
              <a:t>Requirements traceability matrix (RTM): a table that lists requirements, various attributes of each requirement, and the status of the requirements to ensure that all requirements are addressed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548004"/>
              </p:ext>
            </p:extLst>
          </p:nvPr>
        </p:nvGraphicFramePr>
        <p:xfrm>
          <a:off x="1143000" y="3322678"/>
          <a:ext cx="6629400" cy="1241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0999">
                  <a:extLst>
                    <a:ext uri="{9D8B030D-6E8A-4147-A177-3AD203B41FA5}">
                      <a16:colId xmlns:a16="http://schemas.microsoft.com/office/drawing/2014/main" val="3263238938"/>
                    </a:ext>
                  </a:extLst>
                </a:gridCol>
                <a:gridCol w="895644">
                  <a:extLst>
                    <a:ext uri="{9D8B030D-6E8A-4147-A177-3AD203B41FA5}">
                      <a16:colId xmlns:a16="http://schemas.microsoft.com/office/drawing/2014/main" val="2697779271"/>
                    </a:ext>
                  </a:extLst>
                </a:gridCol>
                <a:gridCol w="981527">
                  <a:extLst>
                    <a:ext uri="{9D8B030D-6E8A-4147-A177-3AD203B41FA5}">
                      <a16:colId xmlns:a16="http://schemas.microsoft.com/office/drawing/2014/main" val="810320649"/>
                    </a:ext>
                  </a:extLst>
                </a:gridCol>
                <a:gridCol w="1717673">
                  <a:extLst>
                    <a:ext uri="{9D8B030D-6E8A-4147-A177-3AD203B41FA5}">
                      <a16:colId xmlns:a16="http://schemas.microsoft.com/office/drawing/2014/main" val="3336657709"/>
                    </a:ext>
                  </a:extLst>
                </a:gridCol>
                <a:gridCol w="1803557">
                  <a:extLst>
                    <a:ext uri="{9D8B030D-6E8A-4147-A177-3AD203B41FA5}">
                      <a16:colId xmlns:a16="http://schemas.microsoft.com/office/drawing/2014/main" val="772969323"/>
                    </a:ext>
                  </a:extLst>
                </a:gridCol>
              </a:tblGrid>
              <a:tr h="533221">
                <a:tc>
                  <a:txBody>
                    <a:bodyPr/>
                    <a:lstStyle/>
                    <a:p>
                      <a:r>
                        <a:rPr lang="en-US" dirty="0"/>
                        <a:t>Requirement</a:t>
                      </a:r>
                    </a:p>
                    <a:p>
                      <a:r>
                        <a:rPr lang="en-US" dirty="0"/>
                        <a:t>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427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Laptop</a:t>
                      </a:r>
                    </a:p>
                    <a:p>
                      <a:r>
                        <a:rPr lang="en-US" dirty="0"/>
                        <a:t>memory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Project charter and</a:t>
                      </a:r>
                    </a:p>
                    <a:p>
                      <a:r>
                        <a:rPr lang="en-US" dirty="0"/>
                        <a:t>corporate laptop</a:t>
                      </a:r>
                    </a:p>
                    <a:p>
                      <a:r>
                        <a:rPr lang="en-US" dirty="0"/>
                        <a:t>specifications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Complete. Laptops</a:t>
                      </a:r>
                    </a:p>
                    <a:p>
                      <a:r>
                        <a:rPr lang="en-US" dirty="0"/>
                        <a:t>ordered meet memory</a:t>
                      </a:r>
                    </a:p>
                    <a:p>
                      <a:r>
                        <a:rPr lang="en-US" dirty="0"/>
                        <a:t>requirement.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115181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143000" y="4618530"/>
            <a:ext cx="66392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"/>
              </a:rPr>
              <a:t>Table 5-1 Sample entry in a requirements traceability matrix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Scope (1 of 2)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Important elements of a project scope statement </a:t>
            </a:r>
          </a:p>
          <a:p>
            <a:pPr lvl="1"/>
            <a:r>
              <a:rPr lang="en-US" dirty="0"/>
              <a:t>Product scope description</a:t>
            </a:r>
          </a:p>
          <a:p>
            <a:pPr lvl="1"/>
            <a:r>
              <a:rPr lang="en-US" dirty="0"/>
              <a:t>Product user acceptance criteria</a:t>
            </a:r>
          </a:p>
          <a:p>
            <a:pPr lvl="1"/>
            <a:r>
              <a:rPr lang="en-US" dirty="0"/>
              <a:t>Detailed information on all project deliverables</a:t>
            </a:r>
          </a:p>
          <a:p>
            <a:r>
              <a:rPr lang="en-US" dirty="0"/>
              <a:t>It is also helpful to document other scope-related information</a:t>
            </a:r>
          </a:p>
          <a:p>
            <a:pPr lvl="1"/>
            <a:r>
              <a:rPr lang="en-US" dirty="0"/>
              <a:t>Project boundaries, constraints, and assumptions</a:t>
            </a:r>
          </a:p>
          <a:p>
            <a:pPr lvl="1"/>
            <a:r>
              <a:rPr lang="en-US" dirty="0"/>
              <a:t>Supporting document references (e.g., product specifications) </a:t>
            </a:r>
          </a:p>
          <a:p>
            <a:r>
              <a:rPr lang="en-US" dirty="0"/>
              <a:t>As time progresses, the scope of a project should become more clear and specific</a:t>
            </a:r>
          </a:p>
        </p:txBody>
      </p:sp>
      <p:sp>
        <p:nvSpPr>
          <p:cNvPr id="1843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Scope (2 of 2)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835807"/>
              </p:ext>
            </p:extLst>
          </p:nvPr>
        </p:nvGraphicFramePr>
        <p:xfrm>
          <a:off x="659130" y="1484716"/>
          <a:ext cx="7886700" cy="2743200"/>
        </p:xfrm>
        <a:graphic>
          <a:graphicData uri="http://schemas.openxmlformats.org/drawingml/2006/table">
            <a:tbl>
              <a:tblPr bandRow="1">
                <a:tableStyleId>{306799F8-075E-4A3A-A7F6-7FBC6576F1A4}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2911310685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Project Charter: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Upgrades may affect servers . . . (listed under Project Objectives)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982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Project Scope Statement, Version 1: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Servers: If additional servers are required to support this project, they must be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compatible with existing servers. If it is more economical to enhance existing servers,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 detailed description of enhancements must be submitted to the CIO for approval.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See current server specifications provided in Attachment 6. The CEO must approve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 detailed plan describing the servers and their location at least two weeks before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installation.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65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Project Scope Statement, Version 2: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Servers: This project will require purchasing 10 new servers to support Web, network,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database, application, and printing functions. Virtualization will be used to maximize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efficiency. Detailed descriptions of the servers are provided in a product brochure in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Attachment 8, along with a plan describing where they will be located.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941218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01218" y="4343400"/>
            <a:ext cx="783907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"/>
              </a:rPr>
              <a:t>Table 5-3 Further defining project scope</a:t>
            </a:r>
          </a:p>
        </p:txBody>
      </p:sp>
      <p:sp>
        <p:nvSpPr>
          <p:cNvPr id="1945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Work Breakdown Structure (1 of 9)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Breakdown Structure (WBS) is a deliverable-oriented grouping of the work involved in a project that defines the total scope of the project</a:t>
            </a:r>
          </a:p>
          <a:p>
            <a:pPr lvl="1"/>
            <a:r>
              <a:rPr lang="en-US" dirty="0"/>
              <a:t>Foundation document that provides the basis for planning and managing project schedules, costs, resources, and changes</a:t>
            </a:r>
          </a:p>
          <a:p>
            <a:r>
              <a:rPr lang="en-US" dirty="0"/>
              <a:t>Decomposition is the main tool or technique for creating a WBS</a:t>
            </a:r>
          </a:p>
          <a:p>
            <a:pPr lvl="1"/>
            <a:r>
              <a:rPr lang="en-US" dirty="0"/>
              <a:t>Subdividing project deliverables into smaller pieces</a:t>
            </a:r>
          </a:p>
          <a:p>
            <a:pPr lvl="1"/>
            <a:r>
              <a:rPr lang="en-US" dirty="0"/>
              <a:t>A work package is a task at the lowest level of the WBS</a:t>
            </a:r>
          </a:p>
          <a:p>
            <a:r>
              <a:rPr lang="en-US" dirty="0"/>
              <a:t>Outputs of creating the WBS are the scope baseline and project documents updates</a:t>
            </a:r>
          </a:p>
          <a:p>
            <a:pPr lvl="1"/>
            <a:r>
              <a:rPr lang="en-US" dirty="0"/>
              <a:t>Scope baseline includes the approved project scope statement and its associated WBS and WBS dictionary</a:t>
            </a:r>
          </a:p>
        </p:txBody>
      </p:sp>
      <p:sp>
        <p:nvSpPr>
          <p:cNvPr id="2150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Work Breakdown Structure (2 of 9)</a:t>
            </a:r>
          </a:p>
        </p:txBody>
      </p:sp>
      <p:pic>
        <p:nvPicPr>
          <p:cNvPr id="2" name="Picture 1" descr="Image displays a WBS for an intranet project with the levels highlighted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67" y="2286000"/>
            <a:ext cx="6851466" cy="2253996"/>
          </a:xfrm>
          <a:prstGeom prst="rect">
            <a:avLst/>
          </a:prstGeom>
        </p:spPr>
      </p:pic>
      <p:sp>
        <p:nvSpPr>
          <p:cNvPr id="22532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Work Breakdown Structure (3 of 9)</a:t>
            </a:r>
          </a:p>
        </p:txBody>
      </p:sp>
      <p:pic>
        <p:nvPicPr>
          <p:cNvPr id="3" name="Picture 2" descr="Image displays a software product release project organized by phase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092" y="1690689"/>
            <a:ext cx="5961816" cy="3752088"/>
          </a:xfrm>
          <a:prstGeom prst="rect">
            <a:avLst/>
          </a:prstGeom>
        </p:spPr>
      </p:pic>
      <p:sp>
        <p:nvSpPr>
          <p:cNvPr id="22532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8955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Work Breakdown Structure (4 of 9)</a:t>
            </a:r>
          </a:p>
        </p:txBody>
      </p:sp>
      <p:pic>
        <p:nvPicPr>
          <p:cNvPr id="2" name="Picture 1" descr="Image displays a template file from Microsoft Project 2016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916" y="1524000"/>
            <a:ext cx="6582168" cy="3962400"/>
          </a:xfrm>
          <a:prstGeom prst="rect">
            <a:avLst/>
          </a:prstGeom>
        </p:spPr>
      </p:pic>
      <p:sp>
        <p:nvSpPr>
          <p:cNvPr id="22532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5058413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Work Breakdown Structure (5 of 9)</a:t>
            </a:r>
          </a:p>
        </p:txBody>
      </p:sp>
      <p:pic>
        <p:nvPicPr>
          <p:cNvPr id="2" name="Picture 1" descr="Image displays a WBS and Gantt chart for a website project, organized by the project management process groups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69353"/>
            <a:ext cx="7299043" cy="3445764"/>
          </a:xfrm>
          <a:prstGeom prst="rect">
            <a:avLst/>
          </a:prstGeom>
        </p:spPr>
      </p:pic>
      <p:sp>
        <p:nvSpPr>
          <p:cNvPr id="22532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546280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(1 of 2)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List key reasons why good project scope management is important</a:t>
            </a:r>
          </a:p>
          <a:p>
            <a:r>
              <a:rPr lang="en-US" dirty="0"/>
              <a:t>Describe the process of planning scope management</a:t>
            </a:r>
          </a:p>
          <a:p>
            <a:r>
              <a:rPr lang="en-US" dirty="0"/>
              <a:t>Discuss methods for collecting and documenting requirements to meet stakeholder needs and expectations</a:t>
            </a:r>
          </a:p>
          <a:p>
            <a:r>
              <a:rPr lang="en-US" dirty="0"/>
              <a:t>Explain the scope definition process and describe the contents of a project scope statement</a:t>
            </a:r>
          </a:p>
          <a:p>
            <a:r>
              <a:rPr lang="en-US" dirty="0"/>
              <a:t>Discuss the process for creating a work breakdown structure using the analogy, top-down, bottom-up, and mind-mapping approaches</a:t>
            </a:r>
          </a:p>
          <a:p>
            <a:r>
              <a:rPr lang="en-US" dirty="0"/>
              <a:t>Explain the importance of validating scope and how it relates to defining and controlling scope</a:t>
            </a:r>
          </a:p>
        </p:txBody>
      </p:sp>
      <p:sp>
        <p:nvSpPr>
          <p:cNvPr id="922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Work Breakdown Structure (6 of 9)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3555576"/>
              </p:ext>
            </p:extLst>
          </p:nvPr>
        </p:nvGraphicFramePr>
        <p:xfrm>
          <a:off x="729431" y="965478"/>
          <a:ext cx="6661969" cy="5120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49020">
                  <a:extLst>
                    <a:ext uri="{9D8B030D-6E8A-4147-A177-3AD203B41FA5}">
                      <a16:colId xmlns:a16="http://schemas.microsoft.com/office/drawing/2014/main" val="3475627948"/>
                    </a:ext>
                  </a:extLst>
                </a:gridCol>
                <a:gridCol w="1634402">
                  <a:extLst>
                    <a:ext uri="{9D8B030D-6E8A-4147-A177-3AD203B41FA5}">
                      <a16:colId xmlns:a16="http://schemas.microsoft.com/office/drawing/2014/main" val="2987615463"/>
                    </a:ext>
                  </a:extLst>
                </a:gridCol>
                <a:gridCol w="3078547">
                  <a:extLst>
                    <a:ext uri="{9D8B030D-6E8A-4147-A177-3AD203B41FA5}">
                      <a16:colId xmlns:a16="http://schemas.microsoft.com/office/drawing/2014/main" val="524515773"/>
                    </a:ext>
                  </a:extLst>
                </a:gridCol>
              </a:tblGrid>
              <a:tr h="21408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1.0 Software Product Release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1789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1.1 Project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397179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1.1.1 Planning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622426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1.1.2 Meetings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432491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1.1.3 Administration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077216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1.2 Product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743641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1.2.1 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745539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1.2.2 User Documentation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708198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1.2.3 Training Program Materials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545861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1.3 Detail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08277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1.3.1 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979539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1.3.2 User Documentation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990339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1.3.2 User Documentation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963937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1.4 Construct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898861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1.4.1 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365277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1.4.2 User Documentation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482937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1.4.3 Training Program Materials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373657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1.5 Integration and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68507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1.5.1 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161784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1.5.2 User Documentation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787020"/>
                  </a:ext>
                </a:extLst>
              </a:tr>
              <a:tr h="21408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1.5.3 Training Program Materials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8676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7391400" y="2802523"/>
            <a:ext cx="142321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"/>
              </a:rPr>
              <a:t>Table 5-4 Tabular form of WBS</a:t>
            </a:r>
          </a:p>
        </p:txBody>
      </p:sp>
      <p:sp>
        <p:nvSpPr>
          <p:cNvPr id="27652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Work Breakdown Structure (7 of 9)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Approaches to developing work breakdown structures</a:t>
            </a:r>
          </a:p>
          <a:p>
            <a:pPr lvl="1"/>
            <a:r>
              <a:rPr lang="en-US" dirty="0"/>
              <a:t>Using guidelines: some organizations, like the U.S. Department of Defense (DOD), provide guidelines for preparing WBSs</a:t>
            </a:r>
          </a:p>
          <a:p>
            <a:pPr lvl="1"/>
            <a:r>
              <a:rPr lang="en-US" dirty="0"/>
              <a:t>Analogy approach: review WBSs of similar projects and tailor to your project</a:t>
            </a:r>
          </a:p>
          <a:p>
            <a:pPr lvl="1"/>
            <a:r>
              <a:rPr lang="en-US" dirty="0"/>
              <a:t>Top-down approach: start with the largest items of the project and break them down</a:t>
            </a:r>
          </a:p>
          <a:p>
            <a:pPr lvl="1"/>
            <a:r>
              <a:rPr lang="en-US" dirty="0"/>
              <a:t>Bottom-up approach: start with the specific tasks</a:t>
            </a:r>
          </a:p>
          <a:p>
            <a:pPr lvl="1"/>
            <a:r>
              <a:rPr lang="en-US" dirty="0"/>
              <a:t>Mind mapping: uses branches radiating out from a core idea to structure thoughts and ideas</a:t>
            </a:r>
          </a:p>
        </p:txBody>
      </p:sp>
      <p:sp>
        <p:nvSpPr>
          <p:cNvPr id="2867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Work Breakdown Structure (8 of 9)</a:t>
            </a:r>
          </a:p>
        </p:txBody>
      </p:sp>
      <p:pic>
        <p:nvPicPr>
          <p:cNvPr id="2" name="Picture 1" descr="Image displays a diagram created with MatchWare’s MindView 6.0 software that uses mind mapping to create a WBS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754" y="1524000"/>
            <a:ext cx="6456491" cy="3967048"/>
          </a:xfrm>
          <a:prstGeom prst="rect">
            <a:avLst/>
          </a:prstGeom>
        </p:spPr>
      </p:pic>
      <p:sp>
        <p:nvSpPr>
          <p:cNvPr id="2970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Work Breakdown Structure (9 of 9)</a:t>
            </a:r>
          </a:p>
        </p:txBody>
      </p:sp>
      <p:pic>
        <p:nvPicPr>
          <p:cNvPr id="3" name="Picture 2" descr="Image displays a Gantt chart with WBS generated from a mind map created with MatchWare’s MindView 6.0 software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371600"/>
            <a:ext cx="4267200" cy="4368800"/>
          </a:xfrm>
          <a:prstGeom prst="rect">
            <a:avLst/>
          </a:prstGeom>
        </p:spPr>
      </p:pic>
      <p:sp>
        <p:nvSpPr>
          <p:cNvPr id="2970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0774735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WBS Dictionary (1 of 3)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WBS tasks are vague </a:t>
            </a:r>
          </a:p>
          <a:p>
            <a:pPr lvl="1"/>
            <a:r>
              <a:rPr lang="en-US" dirty="0"/>
              <a:t>WBS dictionary is a document that describes detailed information about each WBS item</a:t>
            </a:r>
          </a:p>
          <a:p>
            <a:pPr lvl="2"/>
            <a:r>
              <a:rPr lang="en-US" dirty="0"/>
              <a:t>Format of the WBS dictionary can vary based on project needs</a:t>
            </a:r>
          </a:p>
        </p:txBody>
      </p:sp>
      <p:sp>
        <p:nvSpPr>
          <p:cNvPr id="3174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WBS Dictionary (2 of 3)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6246675"/>
              </p:ext>
            </p:extLst>
          </p:nvPr>
        </p:nvGraphicFramePr>
        <p:xfrm>
          <a:off x="628650" y="1143000"/>
          <a:ext cx="7886700" cy="438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498120869"/>
                    </a:ext>
                  </a:extLst>
                </a:gridCol>
              </a:tblGrid>
              <a:tr h="25574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WBS Dictionary Entry March 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868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Project Title</a:t>
                      </a:r>
                      <a:r>
                        <a:rPr lang="en-US" dirty="0"/>
                        <a:t>: Information Technology (IT) Upgrade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4745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WBS Item Number</a:t>
                      </a:r>
                      <a:r>
                        <a:rPr lang="en-US" dirty="0"/>
                        <a:t>: 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804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WBS Item Name</a:t>
                      </a:r>
                      <a:r>
                        <a:rPr lang="en-US" dirty="0"/>
                        <a:t>: Database Update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94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Description</a:t>
                      </a:r>
                      <a:r>
                        <a:rPr lang="en-US" dirty="0"/>
                        <a:t>: The IT department maintains an online database of hardware and software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on the corporate intranet. We need to make sure that we know exactly what hardware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and software employees are currently using and if they have any unique needs before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we decide what to order for the upgrade. This task will involve reviewing information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from the current database, producing reports that list each department’s employees and location, and updating the data after performing the physical inventory and receiving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inputs from department managers. Our project sponsor will send a notice to all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department managers to communicate the importance of this project and this particular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task. In addition to general hardware and software upgrades, the project sponsors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will ask the department managers to provide information for any unique requirements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they might have that could affect the upgrades. This task also includes updating the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inventory data for network hardware and software. After updating the inventory database,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we will send an e-mail to each department manager to verify the information and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make changes online as needed. Department managers will be responsible for ensuring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that their people are available and cooperative during the physical inventory. Completing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this task is dependent on WBS Item Number 2.1, Physical Inventory, and must precede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WBS Item Number 3.0, Hardware and Software Acquisition.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816314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28650" y="5515821"/>
            <a:ext cx="649287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"/>
              </a:rPr>
              <a:t>Table 5-5 Sample WBS dictionary entry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8467188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WBS Dictionary (3 of 3)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Advice for creating a WBS and WBS dictionary</a:t>
            </a:r>
          </a:p>
          <a:p>
            <a:pPr lvl="1"/>
            <a:r>
              <a:rPr lang="en-US" dirty="0"/>
              <a:t>Unit of work should appear at only one place in the WBS </a:t>
            </a:r>
          </a:p>
          <a:p>
            <a:pPr lvl="1"/>
            <a:r>
              <a:rPr lang="en-US" dirty="0"/>
              <a:t>Work content of a WBS item is the sum of the WBS items below it</a:t>
            </a:r>
          </a:p>
          <a:p>
            <a:pPr lvl="1"/>
            <a:r>
              <a:rPr lang="en-US" dirty="0"/>
              <a:t>WBS item is the responsibility of only one individual, even though many people may be working on it</a:t>
            </a:r>
          </a:p>
          <a:p>
            <a:pPr lvl="1"/>
            <a:r>
              <a:rPr lang="en-US" dirty="0"/>
              <a:t>WBS must be consistent with the way in which work is actually going to be performed; it should serve the project team first, and other purposes only if practical</a:t>
            </a:r>
          </a:p>
          <a:p>
            <a:pPr lvl="1"/>
            <a:r>
              <a:rPr lang="en-US" dirty="0"/>
              <a:t>Project team members should be involved in developing the WBS to ensure consistency and buy-in</a:t>
            </a:r>
          </a:p>
          <a:p>
            <a:pPr lvl="1"/>
            <a:r>
              <a:rPr lang="en-US" dirty="0"/>
              <a:t>Each WBS item must be documented in a WBS dictionary to ensure accurate understanding of the scope of work included and not included</a:t>
            </a:r>
          </a:p>
          <a:p>
            <a:pPr lvl="1"/>
            <a:r>
              <a:rPr lang="en-US" dirty="0"/>
              <a:t>WBS must be a flexible tool to accommodate inevitable changes while properly maintaining control of the work content in the project according to the scope statement</a:t>
            </a:r>
          </a:p>
          <a:p>
            <a:pPr lvl="1"/>
            <a:endParaRPr lang="en-US" dirty="0"/>
          </a:p>
        </p:txBody>
      </p:sp>
      <p:sp>
        <p:nvSpPr>
          <p:cNvPr id="3277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Validating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difficult to create a good project scope statement and WBS for a project</a:t>
            </a:r>
          </a:p>
          <a:p>
            <a:pPr lvl="1"/>
            <a:r>
              <a:rPr lang="en-US" dirty="0"/>
              <a:t>Even more difficult, especially on IT projects, to verify the project scope and minimize scope changes</a:t>
            </a:r>
          </a:p>
          <a:p>
            <a:r>
              <a:rPr lang="en-US" dirty="0"/>
              <a:t>Even when the project scope is fairly well defined, many IT projects suffer from scope creep</a:t>
            </a:r>
          </a:p>
          <a:p>
            <a:pPr lvl="1"/>
            <a:r>
              <a:rPr lang="en-US" dirty="0"/>
              <a:t>Tendency for project scope to keep getting bigger and bigger</a:t>
            </a:r>
          </a:p>
          <a:p>
            <a:r>
              <a:rPr lang="en-US" dirty="0"/>
              <a:t>Scope validation involves formal acceptance of the completed project deliverables</a:t>
            </a:r>
          </a:p>
          <a:p>
            <a:pPr lvl="1"/>
            <a:r>
              <a:rPr lang="en-US" dirty="0"/>
              <a:t>Acceptance is often achieved by a customer inspection and then sign-off on key deliverables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08725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Went Wrong?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project scope that is too broad and grandiose can cause severe problems</a:t>
            </a:r>
          </a:p>
          <a:p>
            <a:pPr lvl="1"/>
            <a:r>
              <a:rPr lang="en-US" dirty="0"/>
              <a:t>Scope creep and an overemphasis on technology for technology’s sake resulted in the bankruptcy of a large pharmaceutical firm, Texas-based FoxMeyer Drug</a:t>
            </a:r>
          </a:p>
          <a:p>
            <a:pPr lvl="1"/>
            <a:r>
              <a:rPr lang="en-US" dirty="0"/>
              <a:t>In 2001, McDonald’s fast-food chain initiated a project to create an intranet that would connect its headquarters with all of its restaurants to provide detailed operational information in real time</a:t>
            </a:r>
          </a:p>
          <a:p>
            <a:pPr lvl="2"/>
            <a:r>
              <a:rPr lang="en-US" dirty="0"/>
              <a:t>After spending $170 million on consultants and initial implementation planning, McDonald’s realized that the project was too much to handle and terminated it</a:t>
            </a:r>
          </a:p>
          <a:p>
            <a:endParaRPr lang="en-US" dirty="0"/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Scope (1 of 3)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Scope control involves controlling changes to the project scope</a:t>
            </a:r>
          </a:p>
          <a:p>
            <a:pPr lvl="1"/>
            <a:r>
              <a:rPr lang="en-US" dirty="0"/>
              <a:t>Keeping project goals and business strategy in mind</a:t>
            </a:r>
          </a:p>
          <a:p>
            <a:r>
              <a:rPr lang="en-US" dirty="0"/>
              <a:t>Goals of scope control </a:t>
            </a:r>
          </a:p>
          <a:p>
            <a:pPr lvl="1"/>
            <a:r>
              <a:rPr lang="en-US" dirty="0"/>
              <a:t>Influence the factors that cause scope changes</a:t>
            </a:r>
          </a:p>
          <a:p>
            <a:pPr lvl="1"/>
            <a:r>
              <a:rPr lang="en-US" dirty="0"/>
              <a:t>Ensure changes are processed according to procedures developed as part of integrated change control</a:t>
            </a:r>
          </a:p>
          <a:p>
            <a:pPr lvl="1"/>
            <a:r>
              <a:rPr lang="en-US" dirty="0"/>
              <a:t>Manage changes when they occur</a:t>
            </a:r>
          </a:p>
          <a:p>
            <a:r>
              <a:rPr lang="en-US" dirty="0"/>
              <a:t>Variance is the difference between planned and actual performance</a:t>
            </a:r>
          </a:p>
        </p:txBody>
      </p:sp>
      <p:sp>
        <p:nvSpPr>
          <p:cNvPr id="3686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(2 of 2)</a:t>
            </a:r>
          </a:p>
        </p:txBody>
      </p:sp>
      <p:sp>
        <p:nvSpPr>
          <p:cNvPr id="10243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an information technology (IT) project situation, show how recommended approaches for controlling scope can improve the potential for project success</a:t>
            </a:r>
          </a:p>
          <a:p>
            <a:r>
              <a:rPr lang="en-US" dirty="0"/>
              <a:t>Describe how software can assist in project scope management</a:t>
            </a:r>
          </a:p>
          <a:p>
            <a:r>
              <a:rPr lang="en-US" dirty="0"/>
              <a:t>Discuss considerations for agile/adaptive environments</a:t>
            </a:r>
          </a:p>
        </p:txBody>
      </p:sp>
      <p:sp>
        <p:nvSpPr>
          <p:cNvPr id="10244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Scope (2 of 3)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Suggestions for improving user input</a:t>
            </a:r>
          </a:p>
          <a:p>
            <a:pPr lvl="1"/>
            <a:r>
              <a:rPr lang="en-US" dirty="0"/>
              <a:t>Develop a good project selection process and insist that sponsors are from the user organization</a:t>
            </a:r>
          </a:p>
          <a:p>
            <a:pPr lvl="1"/>
            <a:r>
              <a:rPr lang="en-US" dirty="0"/>
              <a:t>Place users on the project team </a:t>
            </a:r>
          </a:p>
          <a:p>
            <a:pPr lvl="1"/>
            <a:r>
              <a:rPr lang="en-US" dirty="0"/>
              <a:t>Conduct regular meetings with defined agendas</a:t>
            </a:r>
          </a:p>
          <a:p>
            <a:pPr lvl="1"/>
            <a:r>
              <a:rPr lang="en-US" dirty="0"/>
              <a:t>Deliver something to users and sponsors on a regular basis</a:t>
            </a:r>
          </a:p>
          <a:p>
            <a:pPr lvl="1"/>
            <a:r>
              <a:rPr lang="en-US" dirty="0"/>
              <a:t>Do not promise to deliver what the team cannot deliver in a particular time frame</a:t>
            </a:r>
          </a:p>
          <a:p>
            <a:pPr lvl="1"/>
            <a:r>
              <a:rPr lang="en-US" dirty="0"/>
              <a:t>Locate users with the developers</a:t>
            </a:r>
          </a:p>
        </p:txBody>
      </p:sp>
      <p:sp>
        <p:nvSpPr>
          <p:cNvPr id="3891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Scope (3 of 3)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Suggestions for reducing incomplete and changing requirements</a:t>
            </a:r>
          </a:p>
          <a:p>
            <a:pPr lvl="1"/>
            <a:r>
              <a:rPr lang="en-US" dirty="0"/>
              <a:t>Develop and follow a requirements management process</a:t>
            </a:r>
          </a:p>
          <a:p>
            <a:pPr lvl="1"/>
            <a:r>
              <a:rPr lang="en-US" dirty="0"/>
              <a:t>Employ techniques such as prototyping, use case modeling, and JAD to get more user involvement</a:t>
            </a:r>
          </a:p>
          <a:p>
            <a:pPr lvl="1"/>
            <a:r>
              <a:rPr lang="en-US" dirty="0"/>
              <a:t>Put requirements in writing and keep them current</a:t>
            </a:r>
          </a:p>
          <a:p>
            <a:pPr lvl="1"/>
            <a:r>
              <a:rPr lang="en-US" dirty="0"/>
              <a:t>Create a requirements management database for documenting and controlling requirements</a:t>
            </a:r>
          </a:p>
          <a:p>
            <a:pPr lvl="1"/>
            <a:r>
              <a:rPr lang="en-US" dirty="0"/>
              <a:t>Provide adequate testing and conduct it throughout the project life cycle</a:t>
            </a:r>
          </a:p>
          <a:p>
            <a:pPr lvl="1"/>
            <a:r>
              <a:rPr lang="en-US" dirty="0"/>
              <a:t>Review changes from a systems perspective</a:t>
            </a:r>
          </a:p>
          <a:p>
            <a:pPr lvl="1"/>
            <a:r>
              <a:rPr lang="en-US" dirty="0"/>
              <a:t>Emphasize completion dates to help focus on what’s most important</a:t>
            </a:r>
          </a:p>
          <a:p>
            <a:pPr lvl="1"/>
            <a:r>
              <a:rPr lang="en-US" dirty="0"/>
              <a:t>Allocate resources specifically for handling change requests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994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Software to Assist in Project Scope Management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Word-processing software helps create several scope-related documents</a:t>
            </a:r>
          </a:p>
          <a:p>
            <a:r>
              <a:rPr lang="en-US" dirty="0"/>
              <a:t>Spreadsheets or presentation software to develop various charts, graphs, and matrixes related to scope management</a:t>
            </a:r>
          </a:p>
          <a:p>
            <a:r>
              <a:rPr lang="en-US" dirty="0"/>
              <a:t>Mind-mapping software can be useful in developing a WBS</a:t>
            </a:r>
          </a:p>
          <a:p>
            <a:r>
              <a:rPr lang="en-US" dirty="0"/>
              <a:t>Communication software like e-mail and web-based applications can transmit project scope management information</a:t>
            </a:r>
          </a:p>
          <a:p>
            <a:r>
              <a:rPr lang="en-US" dirty="0"/>
              <a:t>Project management software helps in creating a WBS; basis for creating a Gantt chart</a:t>
            </a:r>
          </a:p>
          <a:p>
            <a:r>
              <a:rPr lang="en-US" dirty="0"/>
              <a:t>Specialized software is available to assist in project scope management</a:t>
            </a:r>
          </a:p>
        </p:txBody>
      </p:sp>
      <p:sp>
        <p:nvSpPr>
          <p:cNvPr id="4198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Agile/Adaptive Environments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Stakeholders define and approve the detailed scope before the start of an iteration with an adaptive or agile product life cycle, producing a usable product at the end of each iteration</a:t>
            </a:r>
          </a:p>
          <a:p>
            <a:pPr lvl="1"/>
            <a:r>
              <a:rPr lang="en-US" dirty="0"/>
              <a:t>Detailed scope develops over time</a:t>
            </a:r>
          </a:p>
          <a:p>
            <a:r>
              <a:rPr lang="en-US" dirty="0"/>
              <a:t>Agile approach provides several usable products during the project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4804626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Summary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scope management includes the processes required to ensure that the project addresses all the work required, and only the work required, to complete the project successfully</a:t>
            </a:r>
          </a:p>
          <a:p>
            <a:pPr lvl="1"/>
            <a:r>
              <a:rPr lang="en-US" dirty="0"/>
              <a:t>Main processes </a:t>
            </a:r>
          </a:p>
          <a:p>
            <a:pPr lvl="2"/>
            <a:r>
              <a:rPr lang="en-US" dirty="0"/>
              <a:t>Define scope management</a:t>
            </a:r>
          </a:p>
          <a:p>
            <a:pPr lvl="2"/>
            <a:r>
              <a:rPr lang="en-US" dirty="0"/>
              <a:t>Collect requirements</a:t>
            </a:r>
          </a:p>
          <a:p>
            <a:pPr lvl="2"/>
            <a:r>
              <a:rPr lang="en-US" dirty="0"/>
              <a:t>Define scope</a:t>
            </a:r>
          </a:p>
          <a:p>
            <a:pPr lvl="2"/>
            <a:r>
              <a:rPr lang="en-US" dirty="0"/>
              <a:t>Create WBS</a:t>
            </a:r>
          </a:p>
          <a:p>
            <a:pPr lvl="2"/>
            <a:r>
              <a:rPr lang="en-US" dirty="0"/>
              <a:t>Validate scope</a:t>
            </a:r>
          </a:p>
          <a:p>
            <a:pPr lvl="2"/>
            <a:r>
              <a:rPr lang="en-US" dirty="0"/>
              <a:t>Control scope</a:t>
            </a:r>
          </a:p>
        </p:txBody>
      </p:sp>
      <p:sp>
        <p:nvSpPr>
          <p:cNvPr id="43012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Project Scope Management?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Scope refers to all the work involved in creating the products of the project and the processes used to create them</a:t>
            </a:r>
          </a:p>
          <a:p>
            <a:pPr lvl="1"/>
            <a:r>
              <a:rPr lang="en-US" dirty="0"/>
              <a:t>A deliverable is a product produced as part of a project, such as hardware or software, planning documents, or meeting minutes</a:t>
            </a:r>
          </a:p>
          <a:p>
            <a:r>
              <a:rPr lang="en-US" dirty="0"/>
              <a:t>Project scope management includes the processes involved in defining and controlling what is or is not included In a project</a:t>
            </a:r>
          </a:p>
          <a:p>
            <a:pPr lvl="1"/>
            <a:r>
              <a:rPr lang="en-US" dirty="0"/>
              <a:t>Ensures that the project team and stakeholders have the same understanding of what products the project will produce and what processes the project team will use to produce them</a:t>
            </a:r>
          </a:p>
        </p:txBody>
      </p:sp>
      <p:sp>
        <p:nvSpPr>
          <p:cNvPr id="1126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Scope Management Processes (1 of 2)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Main processes</a:t>
            </a:r>
          </a:p>
          <a:p>
            <a:pPr lvl="1"/>
            <a:r>
              <a:rPr lang="en-US" dirty="0"/>
              <a:t>Planning scope management: determining how the project’s scope and requirements will be managed</a:t>
            </a:r>
          </a:p>
          <a:p>
            <a:pPr lvl="1"/>
            <a:r>
              <a:rPr lang="en-US" dirty="0"/>
              <a:t>Collecting requirements: defining and documenting the features and functions of the products produced during the project as well as the processes used for creating them</a:t>
            </a:r>
          </a:p>
          <a:p>
            <a:pPr lvl="1"/>
            <a:r>
              <a:rPr lang="en-US" dirty="0"/>
              <a:t>Defining scope: reviewing the project charter, requirements documents, and organizational process assets to create a scope statement</a:t>
            </a:r>
          </a:p>
          <a:p>
            <a:pPr lvl="1"/>
            <a:r>
              <a:rPr lang="en-US" dirty="0"/>
              <a:t>Creating the WBS: subdividing the major project deliverables into smaller, more manageable components</a:t>
            </a:r>
          </a:p>
          <a:p>
            <a:pPr lvl="1"/>
            <a:r>
              <a:rPr lang="en-US" dirty="0"/>
              <a:t>Validating scope: formalizing acceptance of the project deliverables</a:t>
            </a:r>
          </a:p>
          <a:p>
            <a:pPr lvl="1"/>
            <a:r>
              <a:rPr lang="en-US" dirty="0"/>
              <a:t>Controlling scope: controlling changes to project scope throughout the life of the project</a:t>
            </a:r>
          </a:p>
        </p:txBody>
      </p:sp>
      <p:sp>
        <p:nvSpPr>
          <p:cNvPr id="12292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Scope Management Processes (2 of 2)</a:t>
            </a:r>
          </a:p>
        </p:txBody>
      </p:sp>
      <p:pic>
        <p:nvPicPr>
          <p:cNvPr id="2" name="Picture 1" descr="Image illustrates the inputs, tools, techniques, and outputs for each process of project scope management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914400"/>
            <a:ext cx="3657600" cy="5134596"/>
          </a:xfrm>
          <a:prstGeom prst="rect">
            <a:avLst/>
          </a:prstGeom>
        </p:spPr>
      </p:pic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Scope Management (1 of 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project team uses expert judgment, data analysis, and meetings to develop two important outputs</a:t>
            </a:r>
          </a:p>
          <a:p>
            <a:pPr lvl="1"/>
            <a:r>
              <a:rPr lang="en-US" dirty="0"/>
              <a:t>Scope management plan (subsidiary part of the project management plan)</a:t>
            </a:r>
          </a:p>
          <a:p>
            <a:pPr lvl="1"/>
            <a:r>
              <a:rPr lang="en-US" dirty="0"/>
              <a:t>Requirements management plan</a:t>
            </a:r>
          </a:p>
          <a:p>
            <a:r>
              <a:rPr lang="en-US" dirty="0"/>
              <a:t>Scope management plan contents</a:t>
            </a:r>
          </a:p>
          <a:p>
            <a:pPr lvl="1"/>
            <a:r>
              <a:rPr lang="en-US" dirty="0"/>
              <a:t>Prepare a detailed project scope statement</a:t>
            </a:r>
          </a:p>
          <a:p>
            <a:pPr lvl="1"/>
            <a:r>
              <a:rPr lang="en-US" dirty="0"/>
              <a:t>Create a WBS</a:t>
            </a:r>
          </a:p>
          <a:p>
            <a:pPr lvl="1"/>
            <a:r>
              <a:rPr lang="en-US" dirty="0"/>
              <a:t>Maintain and approve the WBS</a:t>
            </a:r>
          </a:p>
          <a:p>
            <a:pPr lvl="1"/>
            <a:r>
              <a:rPr lang="en-US" dirty="0"/>
              <a:t>Obtain formal acceptance of the completed project deliverables</a:t>
            </a:r>
          </a:p>
          <a:p>
            <a:pPr lvl="1"/>
            <a:r>
              <a:rPr lang="en-US" dirty="0"/>
              <a:t>Control requests for changes to the project scope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923445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Scope Management (2 of 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Requirements Management Plan</a:t>
            </a:r>
          </a:p>
          <a:p>
            <a:pPr lvl="1"/>
            <a:r>
              <a:rPr lang="en-US" dirty="0"/>
              <a:t>The </a:t>
            </a:r>
            <a:r>
              <a:rPr lang="en-US" i="1" dirty="0"/>
              <a:t>PMBOK</a:t>
            </a:r>
            <a:r>
              <a:rPr lang="en-US" i="1" baseline="30000" dirty="0"/>
              <a:t>®</a:t>
            </a:r>
            <a:r>
              <a:rPr lang="en-US" i="1" dirty="0"/>
              <a:t> Guide, Sixth Edition</a:t>
            </a:r>
            <a:r>
              <a:rPr lang="en-US" dirty="0"/>
              <a:t>, describes a requirement as ““a condition or capability that is necessary to be present in a product, service, or result to satisfy a business need”</a:t>
            </a:r>
          </a:p>
          <a:p>
            <a:r>
              <a:rPr lang="en-US" dirty="0"/>
              <a:t>The requirements management plan documents how project requirements will be analyzed, documented, and managed</a:t>
            </a:r>
          </a:p>
          <a:p>
            <a:pPr lvl="1"/>
            <a:r>
              <a:rPr lang="en-US" dirty="0"/>
              <a:t>How to plan, track, and report requirements activities</a:t>
            </a:r>
          </a:p>
          <a:p>
            <a:pPr lvl="1"/>
            <a:r>
              <a:rPr lang="en-US" dirty="0"/>
              <a:t>How to perform configuration management activities</a:t>
            </a:r>
          </a:p>
          <a:p>
            <a:pPr lvl="1"/>
            <a:r>
              <a:rPr lang="en-US" dirty="0"/>
              <a:t>How to prioritize requirements</a:t>
            </a:r>
          </a:p>
          <a:p>
            <a:pPr lvl="1"/>
            <a:r>
              <a:rPr lang="en-US" dirty="0"/>
              <a:t>How to use product metrics</a:t>
            </a:r>
          </a:p>
          <a:p>
            <a:pPr lvl="1"/>
            <a:r>
              <a:rPr lang="en-US" dirty="0"/>
              <a:t>How to trace and capture attributes of requirements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815877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Went Right?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U.S. Bureau of Labor Statistics projected the number of jobs for business analysts to increase 19 percent by 2022</a:t>
            </a:r>
          </a:p>
          <a:p>
            <a:pPr lvl="1"/>
            <a:r>
              <a:rPr lang="en-US" dirty="0"/>
              <a:t>49 percent of survey respondents had the resources in place to do requirements management properly </a:t>
            </a:r>
          </a:p>
          <a:p>
            <a:pPr lvl="1"/>
            <a:r>
              <a:rPr lang="en-US" dirty="0"/>
              <a:t>53 percent failed to use a formal process to validate requirements</a:t>
            </a:r>
          </a:p>
          <a:p>
            <a:r>
              <a:rPr lang="en-US" dirty="0"/>
              <a:t>There are several certification programs available for business analysis to help meet this need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141359217"/>
      </p:ext>
    </p:extLst>
  </p:cSld>
  <p:clrMapOvr>
    <a:masterClrMapping/>
  </p:clrMapOvr>
</p:sld>
</file>

<file path=ppt/theme/theme1.xml><?xml version="1.0" encoding="utf-8"?>
<a:theme xmlns:a="http://schemas.openxmlformats.org/drawingml/2006/main" name="Brand_PPT_Template_SIMPLIFIED_SD">
  <a:themeElements>
    <a:clrScheme name="Cengage Colors">
      <a:dk1>
        <a:srgbClr val="004978"/>
      </a:dk1>
      <a:lt1>
        <a:srgbClr val="FFFFFF"/>
      </a:lt1>
      <a:dk2>
        <a:srgbClr val="006198"/>
      </a:dk2>
      <a:lt2>
        <a:srgbClr val="E7E6E6"/>
      </a:lt2>
      <a:accent1>
        <a:srgbClr val="0098D4"/>
      </a:accent1>
      <a:accent2>
        <a:srgbClr val="00B7E6"/>
      </a:accent2>
      <a:accent3>
        <a:srgbClr val="81CFEC"/>
      </a:accent3>
      <a:accent4>
        <a:srgbClr val="E8255F"/>
      </a:accent4>
      <a:accent5>
        <a:srgbClr val="FF6300"/>
      </a:accent5>
      <a:accent6>
        <a:srgbClr val="F5B600"/>
      </a:accent6>
      <a:hlink>
        <a:srgbClr val="00B7E6"/>
      </a:hlink>
      <a:folHlink>
        <a:srgbClr val="0098D4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effectLst/>
      </a:spPr>
      <a:bodyPr wrap="square" lIns="0" tIns="0" rIns="0" rtlCol="0" anchor="b">
        <a:spAutoFit/>
      </a:bodyPr>
      <a:lstStyle>
        <a:defPPr>
          <a:defRPr sz="2000" dirty="0" smtClean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0808_Cengage PP Brand Update" id="{61CF522C-3938-544D-B6D2-01C3CB24134A}" vid="{85A4C21B-B5BA-1B4B-9AA0-C3802FB375A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42A3490737CF47A3BC21B17FB734AC" ma:contentTypeVersion="2" ma:contentTypeDescription="Create a new document." ma:contentTypeScope="" ma:versionID="3332f689f1cab291d73add817b534ebe">
  <xsd:schema xmlns:xsd="http://www.w3.org/2001/XMLSchema" xmlns:xs="http://www.w3.org/2001/XMLSchema" xmlns:p="http://schemas.microsoft.com/office/2006/metadata/properties" xmlns:ns2="4fc70034-6082-49d3-8b8d-450ab2245214" targetNamespace="http://schemas.microsoft.com/office/2006/metadata/properties" ma:root="true" ma:fieldsID="616f7ee2f4508683c1716824fe2e7abd" ns2:_="">
    <xsd:import namespace="4fc70034-6082-49d3-8b8d-450ab22452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70034-6082-49d3-8b8d-450ab22452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A54ED1B-C200-4B72-9DEE-C4968960369A}"/>
</file>

<file path=customXml/itemProps2.xml><?xml version="1.0" encoding="utf-8"?>
<ds:datastoreItem xmlns:ds="http://schemas.openxmlformats.org/officeDocument/2006/customXml" ds:itemID="{891EE18D-754A-4BF0-8787-5735F580B038}"/>
</file>

<file path=customXml/itemProps3.xml><?xml version="1.0" encoding="utf-8"?>
<ds:datastoreItem xmlns:ds="http://schemas.openxmlformats.org/officeDocument/2006/customXml" ds:itemID="{B0EB84D6-D6B8-4335-B29B-93347C31C9A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4140</Words>
  <Application>Microsoft Office PowerPoint</Application>
  <PresentationFormat>On-screen Show (4:3)</PresentationFormat>
  <Paragraphs>263</Paragraphs>
  <Slides>34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Open Sans</vt:lpstr>
      <vt:lpstr>Open Sans Regular</vt:lpstr>
      <vt:lpstr>Summer Font</vt:lpstr>
      <vt:lpstr>Times New Roman</vt:lpstr>
      <vt:lpstr>Brand_PPT_Template_SIMPLIFIED_SD</vt:lpstr>
      <vt:lpstr>Chapter 5: Project Scope Management</vt:lpstr>
      <vt:lpstr>Learning Objectives (1 of 2)</vt:lpstr>
      <vt:lpstr>Learning Objectives (2 of 2)</vt:lpstr>
      <vt:lpstr>What is Project Scope Management?</vt:lpstr>
      <vt:lpstr>Project Scope Management Processes (1 of 2)</vt:lpstr>
      <vt:lpstr>Project Scope Management Processes (2 of 2)</vt:lpstr>
      <vt:lpstr>Planning Scope Management (1 of 2)</vt:lpstr>
      <vt:lpstr>Planning Scope Management (2 of 2)</vt:lpstr>
      <vt:lpstr>What Went Right?</vt:lpstr>
      <vt:lpstr>Collecting Requirements (1 of 3)</vt:lpstr>
      <vt:lpstr>Collecting Requirements (2 of 3)</vt:lpstr>
      <vt:lpstr>Collecting Requirements (3 of 3)</vt:lpstr>
      <vt:lpstr>Defining Scope (1 of 2)</vt:lpstr>
      <vt:lpstr>Defining Scope (2 of 2)</vt:lpstr>
      <vt:lpstr>Creating the Work Breakdown Structure (1 of 9)</vt:lpstr>
      <vt:lpstr>Creating the Work Breakdown Structure (2 of 9)</vt:lpstr>
      <vt:lpstr>Creating the Work Breakdown Structure (3 of 9)</vt:lpstr>
      <vt:lpstr>Creating the Work Breakdown Structure (4 of 9)</vt:lpstr>
      <vt:lpstr>Creating the Work Breakdown Structure (5 of 9)</vt:lpstr>
      <vt:lpstr>Creating the Work Breakdown Structure (6 of 9)</vt:lpstr>
      <vt:lpstr>Creating the Work Breakdown Structure (7 of 9)</vt:lpstr>
      <vt:lpstr>Creating the Work Breakdown Structure (8 of 9)</vt:lpstr>
      <vt:lpstr>Creating the Work Breakdown Structure (9 of 9)</vt:lpstr>
      <vt:lpstr>The WBS Dictionary (1 of 3)</vt:lpstr>
      <vt:lpstr>The WBS Dictionary (2 of 3)</vt:lpstr>
      <vt:lpstr>The WBS Dictionary (3 of 3)</vt:lpstr>
      <vt:lpstr>Validating Scope</vt:lpstr>
      <vt:lpstr>What Went Wrong?</vt:lpstr>
      <vt:lpstr>Controlling Scope (1 of 3)</vt:lpstr>
      <vt:lpstr>Controlling Scope (2 of 3)</vt:lpstr>
      <vt:lpstr>Controlling Scope (3 of 3)</vt:lpstr>
      <vt:lpstr>Using Software to Assist in Project Scope Management</vt:lpstr>
      <vt:lpstr>Considerations for Agile/Adaptive Environments</vt:lpstr>
      <vt:lpstr>Chapter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2018-05-19T16:30:35Z</dcterms:created>
  <dcterms:modified xsi:type="dcterms:W3CDTF">2020-05-30T11:12:34Z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0x0101005042A3490737CF47A3BC21B17FB734AC</vt:lpwstr>
  </property>
</Properties>
</file>