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slideLayouts/slideLayout7.xml" ContentType="application/vnd.openxmlformats-officedocument.presentationml.slideLayout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843" r:id="rId1"/>
  </p:sldMasterIdLst>
  <p:notesMasterIdLst>
    <p:notesMasterId r:id="rId43"/>
  </p:notesMasterIdLst>
  <p:handoutMasterIdLst>
    <p:handoutMasterId r:id="rId44"/>
  </p:handoutMasterIdLst>
  <p:sldIdLst>
    <p:sldId id="257" r:id="rId2"/>
    <p:sldId id="335" r:id="rId3"/>
    <p:sldId id="336" r:id="rId4"/>
    <p:sldId id="338" r:id="rId5"/>
    <p:sldId id="339" r:id="rId6"/>
    <p:sldId id="387" r:id="rId7"/>
    <p:sldId id="399" r:id="rId8"/>
    <p:sldId id="391" r:id="rId9"/>
    <p:sldId id="344" r:id="rId10"/>
    <p:sldId id="345" r:id="rId11"/>
    <p:sldId id="347" r:id="rId12"/>
    <p:sldId id="348" r:id="rId13"/>
    <p:sldId id="349" r:id="rId14"/>
    <p:sldId id="400" r:id="rId15"/>
    <p:sldId id="351" r:id="rId16"/>
    <p:sldId id="352" r:id="rId17"/>
    <p:sldId id="353" r:id="rId18"/>
    <p:sldId id="354" r:id="rId19"/>
    <p:sldId id="355" r:id="rId20"/>
    <p:sldId id="356" r:id="rId21"/>
    <p:sldId id="358" r:id="rId22"/>
    <p:sldId id="394" r:id="rId23"/>
    <p:sldId id="362" r:id="rId24"/>
    <p:sldId id="401" r:id="rId25"/>
    <p:sldId id="369" r:id="rId26"/>
    <p:sldId id="370" r:id="rId27"/>
    <p:sldId id="371" r:id="rId28"/>
    <p:sldId id="395" r:id="rId29"/>
    <p:sldId id="374" r:id="rId30"/>
    <p:sldId id="402" r:id="rId31"/>
    <p:sldId id="375" r:id="rId32"/>
    <p:sldId id="377" r:id="rId33"/>
    <p:sldId id="378" r:id="rId34"/>
    <p:sldId id="379" r:id="rId35"/>
    <p:sldId id="382" r:id="rId36"/>
    <p:sldId id="383" r:id="rId37"/>
    <p:sldId id="384" r:id="rId38"/>
    <p:sldId id="385" r:id="rId39"/>
    <p:sldId id="397" r:id="rId40"/>
    <p:sldId id="404" r:id="rId41"/>
    <p:sldId id="386" r:id="rId4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2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2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2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2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6699"/>
    <a:srgbClr val="5B53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784" autoAdjust="0"/>
    <p:restoredTop sz="88486" autoAdjust="0"/>
  </p:normalViewPr>
  <p:slideViewPr>
    <p:cSldViewPr>
      <p:cViewPr varScale="1">
        <p:scale>
          <a:sx n="97" d="100"/>
          <a:sy n="97" d="100"/>
        </p:scale>
        <p:origin x="1524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-10397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50" Type="http://schemas.openxmlformats.org/officeDocument/2006/relationships/customXml" Target="../customXml/item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customXml" Target="../customXml/item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customXml" Target="../customXml/item3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93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93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28799455-E484-48D7-B4B2-27B4F840016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90681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24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3184235F-ECE1-4BE8-8BAF-E29AC9805E2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390021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97EBF9E-79B8-47AA-AB6E-92778F1771C1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48989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184235F-ECE1-4BE8-8BAF-E29AC9805E20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57219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184235F-ECE1-4BE8-8BAF-E29AC9805E20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9209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184235F-ECE1-4BE8-8BAF-E29AC9805E20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76800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184235F-ECE1-4BE8-8BAF-E29AC9805E20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59121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184235F-ECE1-4BE8-8BAF-E29AC9805E20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27804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184235F-ECE1-4BE8-8BAF-E29AC9805E20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85707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184235F-ECE1-4BE8-8BAF-E29AC9805E20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66073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184235F-ECE1-4BE8-8BAF-E29AC9805E20}" type="slidenum">
              <a:rPr lang="en-US" smtClean="0"/>
              <a:pPr>
                <a:defRPr/>
              </a:pPr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24119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4978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  <p:extLst>
      <p:ext uri="{BB962C8B-B14F-4D97-AF65-F5344CB8AC3E}">
        <p14:creationId xmlns:p14="http://schemas.microsoft.com/office/powerpoint/2010/main" val="39498232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/Divider O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5109" y="307397"/>
            <a:ext cx="1592580" cy="360426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650456" y="4225703"/>
            <a:ext cx="1843088" cy="657225"/>
          </a:xfrm>
        </p:spPr>
        <p:txBody>
          <a:bodyPr>
            <a:normAutofit/>
          </a:bodyPr>
          <a:lstStyle>
            <a:lvl1pPr marL="0" indent="0" algn="ctr">
              <a:buNone/>
              <a:defRPr sz="1800" b="0" i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pPr lvl="0"/>
            <a:r>
              <a:rPr lang="en-US" dirty="0"/>
              <a:t>Date Here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955931" y="2275311"/>
            <a:ext cx="7232139" cy="1549400"/>
          </a:xfrm>
        </p:spPr>
        <p:txBody>
          <a:bodyPr anchor="b" anchorCtr="0">
            <a:normAutofit/>
          </a:bodyPr>
          <a:lstStyle>
            <a:lvl1pPr marL="0" indent="0" algn="ctr">
              <a:buNone/>
              <a:defRPr sz="3200" b="0" i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342900" indent="0" algn="ctr">
              <a:buNone/>
              <a:defRPr>
                <a:latin typeface="Summer Font" charset="0"/>
                <a:ea typeface="Summer Font" charset="0"/>
                <a:cs typeface="Summer Font" charset="0"/>
              </a:defRPr>
            </a:lvl2pPr>
            <a:lvl3pPr marL="685800" indent="0" algn="ctr">
              <a:buNone/>
              <a:defRPr>
                <a:latin typeface="Summer Font" charset="0"/>
                <a:ea typeface="Summer Font" charset="0"/>
                <a:cs typeface="Summer Font" charset="0"/>
              </a:defRPr>
            </a:lvl3pPr>
            <a:lvl4pPr marL="1028700" indent="0" algn="ctr">
              <a:buNone/>
              <a:defRPr>
                <a:latin typeface="Summer Font" charset="0"/>
                <a:ea typeface="Summer Font" charset="0"/>
                <a:cs typeface="Summer Font" charset="0"/>
              </a:defRPr>
            </a:lvl4pPr>
          </a:lstStyle>
          <a:p>
            <a:pPr lvl="0"/>
            <a:r>
              <a:rPr lang="en-US" dirty="0"/>
              <a:t>Click Here To Edit Headline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2151063" y="1277938"/>
            <a:ext cx="4914900" cy="1652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767467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557683" y="413952"/>
            <a:ext cx="8033657" cy="906848"/>
          </a:xfrm>
        </p:spPr>
        <p:txBody>
          <a:bodyPr>
            <a:noAutofit/>
          </a:bodyPr>
          <a:lstStyle>
            <a:lvl1pPr marL="0" indent="0">
              <a:buNone/>
              <a:defRPr sz="2400" b="0" i="0" baseline="0">
                <a:solidFill>
                  <a:srgbClr val="006298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>
              <a:defRPr>
                <a:solidFill>
                  <a:schemeClr val="bg1"/>
                </a:solidFill>
                <a:latin typeface="Summer Font" charset="0"/>
                <a:ea typeface="Summer Font" charset="0"/>
                <a:cs typeface="Summer Font" charset="0"/>
              </a:defRPr>
            </a:lvl2pPr>
            <a:lvl3pPr>
              <a:defRPr>
                <a:solidFill>
                  <a:schemeClr val="bg1"/>
                </a:solidFill>
                <a:latin typeface="Summer Font" charset="0"/>
                <a:ea typeface="Summer Font" charset="0"/>
                <a:cs typeface="Summer Font" charset="0"/>
              </a:defRPr>
            </a:lvl3pPr>
            <a:lvl4pPr>
              <a:defRPr>
                <a:solidFill>
                  <a:schemeClr val="bg1"/>
                </a:solidFill>
                <a:latin typeface="Summer Font" charset="0"/>
                <a:ea typeface="Summer Font" charset="0"/>
                <a:cs typeface="Summer Font" charset="0"/>
              </a:defRPr>
            </a:lvl4pPr>
            <a:lvl5pPr>
              <a:defRPr>
                <a:solidFill>
                  <a:schemeClr val="bg1"/>
                </a:solidFill>
                <a:latin typeface="Summer Font" charset="0"/>
                <a:ea typeface="Summer Font" charset="0"/>
                <a:cs typeface="Summer Font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7"/>
          </p:nvPr>
        </p:nvSpPr>
        <p:spPr>
          <a:xfrm>
            <a:off x="557683" y="1638300"/>
            <a:ext cx="8033657" cy="43942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>
              <a:defRPr sz="1600"/>
            </a:lvl2pPr>
            <a:lvl3pPr marL="857250" indent="-171450">
              <a:buFontTx/>
              <a:buChar char="‒"/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942" y="6364574"/>
            <a:ext cx="1301189" cy="291532"/>
          </a:xfrm>
          <a:prstGeom prst="rect">
            <a:avLst/>
          </a:prstGeom>
        </p:spPr>
      </p:pic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16DA138-5F35-4F72-91E4-C091D1FA0C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50" y="6156519"/>
            <a:ext cx="7886700" cy="365125"/>
          </a:xfrm>
        </p:spPr>
        <p:txBody>
          <a:bodyPr/>
          <a:lstStyle>
            <a:lvl1pPr>
              <a:defRPr sz="10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4978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  <p:extLst>
      <p:ext uri="{BB962C8B-B14F-4D97-AF65-F5344CB8AC3E}">
        <p14:creationId xmlns:p14="http://schemas.microsoft.com/office/powerpoint/2010/main" val="201067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557683" y="413952"/>
            <a:ext cx="8033657" cy="906848"/>
          </a:xfrm>
        </p:spPr>
        <p:txBody>
          <a:bodyPr>
            <a:noAutofit/>
          </a:bodyPr>
          <a:lstStyle>
            <a:lvl1pPr marL="0" indent="0">
              <a:buNone/>
              <a:defRPr sz="2400" b="0" i="0" baseline="0">
                <a:solidFill>
                  <a:srgbClr val="006298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>
              <a:defRPr>
                <a:solidFill>
                  <a:schemeClr val="bg1"/>
                </a:solidFill>
                <a:latin typeface="Summer Font" charset="0"/>
                <a:ea typeface="Summer Font" charset="0"/>
                <a:cs typeface="Summer Font" charset="0"/>
              </a:defRPr>
            </a:lvl2pPr>
            <a:lvl3pPr>
              <a:defRPr>
                <a:solidFill>
                  <a:schemeClr val="bg1"/>
                </a:solidFill>
                <a:latin typeface="Summer Font" charset="0"/>
                <a:ea typeface="Summer Font" charset="0"/>
                <a:cs typeface="Summer Font" charset="0"/>
              </a:defRPr>
            </a:lvl3pPr>
            <a:lvl4pPr>
              <a:defRPr>
                <a:solidFill>
                  <a:schemeClr val="bg1"/>
                </a:solidFill>
                <a:latin typeface="Summer Font" charset="0"/>
                <a:ea typeface="Summer Font" charset="0"/>
                <a:cs typeface="Summer Font" charset="0"/>
              </a:defRPr>
            </a:lvl4pPr>
            <a:lvl5pPr>
              <a:defRPr>
                <a:solidFill>
                  <a:schemeClr val="bg1"/>
                </a:solidFill>
                <a:latin typeface="Summer Font" charset="0"/>
                <a:ea typeface="Summer Font" charset="0"/>
                <a:cs typeface="Summer Font" charset="0"/>
              </a:defRPr>
            </a:lvl5pPr>
          </a:lstStyle>
          <a:p>
            <a:pPr lvl="0"/>
            <a:r>
              <a:rPr lang="en-US" dirty="0"/>
              <a:t>Click to edit title here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942" y="6364574"/>
            <a:ext cx="1301189" cy="29153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-872836" y="2348346"/>
            <a:ext cx="748145" cy="405246"/>
          </a:xfrm>
          <a:prstGeom prst="rect">
            <a:avLst/>
          </a:prstGeom>
          <a:noFill/>
          <a:effectLst>
            <a:outerShdw dist="12700" dir="5400000" algn="t" rotWithShape="0">
              <a:schemeClr val="tx1"/>
            </a:outerShdw>
          </a:effectLst>
        </p:spPr>
        <p:txBody>
          <a:bodyPr wrap="square" lIns="0" tIns="0" rIns="0" rtlCol="0" anchor="b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4978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3693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ontent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1504" y="225746"/>
            <a:ext cx="1048916" cy="316515"/>
          </a:xfrm>
          <a:prstGeom prst="rect">
            <a:avLst/>
          </a:prstGeom>
        </p:spPr>
      </p:pic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803231" y="6327776"/>
            <a:ext cx="20574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0FAAE45-A79E-4541-9F85-6F09D633C756}" type="slidenum">
              <a:rPr kumimoji="0" lang="en-US" sz="2200" b="0" i="0" u="none" strike="noStrike" kern="1200" cap="none" spc="0" normalizeH="0" baseline="0" noProof="0" smtClean="0">
                <a:ln>
                  <a:noFill/>
                </a:ln>
                <a:solidFill>
                  <a:srgbClr val="004978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rgbClr val="004978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557682" y="2202774"/>
            <a:ext cx="3813351" cy="3953578"/>
          </a:xfrm>
        </p:spPr>
        <p:txBody>
          <a:bodyPr>
            <a:normAutofit/>
          </a:bodyPr>
          <a:lstStyle>
            <a:lvl1pPr>
              <a:defRPr sz="1600"/>
            </a:lvl1pPr>
            <a:lvl2pPr marL="514350" indent="-171450">
              <a:buFontTx/>
              <a:buChar char="‒"/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557683" y="413952"/>
            <a:ext cx="8033657" cy="906848"/>
          </a:xfrm>
        </p:spPr>
        <p:txBody>
          <a:bodyPr>
            <a:noAutofit/>
          </a:bodyPr>
          <a:lstStyle>
            <a:lvl1pPr marL="0" indent="0">
              <a:buNone/>
              <a:defRPr sz="2400" b="0" i="0" baseline="0">
                <a:solidFill>
                  <a:srgbClr val="006298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>
              <a:defRPr>
                <a:solidFill>
                  <a:schemeClr val="bg1"/>
                </a:solidFill>
                <a:latin typeface="Summer Font" charset="0"/>
                <a:ea typeface="Summer Font" charset="0"/>
                <a:cs typeface="Summer Font" charset="0"/>
              </a:defRPr>
            </a:lvl2pPr>
            <a:lvl3pPr>
              <a:defRPr>
                <a:solidFill>
                  <a:schemeClr val="bg1"/>
                </a:solidFill>
                <a:latin typeface="Summer Font" charset="0"/>
                <a:ea typeface="Summer Font" charset="0"/>
                <a:cs typeface="Summer Font" charset="0"/>
              </a:defRPr>
            </a:lvl3pPr>
            <a:lvl4pPr>
              <a:defRPr>
                <a:solidFill>
                  <a:schemeClr val="bg1"/>
                </a:solidFill>
                <a:latin typeface="Summer Font" charset="0"/>
                <a:ea typeface="Summer Font" charset="0"/>
                <a:cs typeface="Summer Font" charset="0"/>
              </a:defRPr>
            </a:lvl4pPr>
            <a:lvl5pPr>
              <a:defRPr>
                <a:solidFill>
                  <a:schemeClr val="bg1"/>
                </a:solidFill>
                <a:latin typeface="Summer Font" charset="0"/>
                <a:ea typeface="Summer Font" charset="0"/>
                <a:cs typeface="Summer Font" charset="0"/>
              </a:defRPr>
            </a:lvl5pPr>
          </a:lstStyle>
          <a:p>
            <a:pPr lvl="0"/>
            <a:r>
              <a:rPr lang="en-US" dirty="0"/>
              <a:t>Click to edit title here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4777988" y="2202774"/>
            <a:ext cx="3813351" cy="3953578"/>
          </a:xfrm>
        </p:spPr>
        <p:txBody>
          <a:bodyPr>
            <a:normAutofit/>
          </a:bodyPr>
          <a:lstStyle>
            <a:lvl1pPr>
              <a:defRPr sz="1600"/>
            </a:lvl1pPr>
            <a:lvl2pPr marL="514350" indent="-171450">
              <a:buFontTx/>
              <a:buChar char="‒"/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557682" y="1609792"/>
            <a:ext cx="3813351" cy="461665"/>
          </a:xfrm>
          <a:solidFill>
            <a:schemeClr val="bg1"/>
          </a:solidFill>
          <a:effectLst>
            <a:outerShdw dist="12700" dir="5400000" algn="t" rotWithShape="0">
              <a:prstClr val="black"/>
            </a:outerShdw>
          </a:effectLst>
        </p:spPr>
        <p:txBody>
          <a:bodyPr wrap="square" tIns="91440" bIns="91440" rtlCol="0" anchor="b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en-US" sz="1800" b="1" smtClean="0">
                <a:solidFill>
                  <a:schemeClr val="tx1"/>
                </a:solidFill>
              </a:defRPr>
            </a:lvl1pPr>
            <a:lvl2pPr>
              <a:defRPr lang="en-US" smtClean="0">
                <a:solidFill>
                  <a:schemeClr val="tx1"/>
                </a:solidFill>
              </a:defRPr>
            </a:lvl2pPr>
            <a:lvl3pPr>
              <a:defRPr lang="en-US" smtClean="0">
                <a:solidFill>
                  <a:schemeClr val="tx1"/>
                </a:solidFill>
              </a:defRPr>
            </a:lvl3pPr>
          </a:lstStyle>
          <a:p>
            <a:pPr marL="0" lvl="0" algn="ctr"/>
            <a:r>
              <a:rPr lang="en-US"/>
              <a:t>Edit Master text styles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20"/>
          </p:nvPr>
        </p:nvSpPr>
        <p:spPr>
          <a:xfrm>
            <a:off x="4777988" y="1609792"/>
            <a:ext cx="3813351" cy="461665"/>
          </a:xfrm>
          <a:solidFill>
            <a:schemeClr val="bg1"/>
          </a:solidFill>
          <a:effectLst>
            <a:outerShdw dist="12700" dir="5400000" algn="t" rotWithShape="0">
              <a:prstClr val="black"/>
            </a:outerShdw>
          </a:effectLst>
        </p:spPr>
        <p:txBody>
          <a:bodyPr wrap="square" tIns="91440" bIns="91440" rtlCol="0" anchor="b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en-US" sz="1800" b="1" smtClean="0">
                <a:solidFill>
                  <a:schemeClr val="tx1"/>
                </a:solidFill>
              </a:defRPr>
            </a:lvl1pPr>
            <a:lvl2pPr>
              <a:defRPr lang="en-US" smtClean="0">
                <a:solidFill>
                  <a:schemeClr val="tx1"/>
                </a:solidFill>
              </a:defRPr>
            </a:lvl2pPr>
            <a:lvl3pPr>
              <a:defRPr lang="en-US" smtClean="0">
                <a:solidFill>
                  <a:schemeClr val="tx1"/>
                </a:solidFill>
              </a:defRPr>
            </a:lvl3pPr>
          </a:lstStyle>
          <a:p>
            <a:pPr marL="0" lvl="0" algn="ctr"/>
            <a:r>
              <a:rPr lang="en-US"/>
              <a:t>Edit Master text styles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942" y="6364574"/>
            <a:ext cx="1301189" cy="291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70460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936">
          <p15:clr>
            <a:srgbClr val="FBAE40"/>
          </p15:clr>
        </p15:guide>
        <p15:guide id="2" pos="396">
          <p15:clr>
            <a:srgbClr val="FBAE40"/>
          </p15:clr>
        </p15:guide>
        <p15:guide id="3" orient="horz" pos="312">
          <p15:clr>
            <a:srgbClr val="FBAE40"/>
          </p15:clr>
        </p15:guide>
        <p15:guide id="4" orient="horz" pos="1752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and Content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1504" y="225746"/>
            <a:ext cx="1048916" cy="316515"/>
          </a:xfrm>
          <a:prstGeom prst="rect">
            <a:avLst/>
          </a:prstGeom>
        </p:spPr>
      </p:pic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803231" y="6327776"/>
            <a:ext cx="20574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0FAAE45-A79E-4541-9F85-6F09D633C756}" type="slidenum">
              <a:rPr kumimoji="0" lang="en-US" sz="2200" b="0" i="0" u="none" strike="noStrike" kern="1200" cap="none" spc="0" normalizeH="0" baseline="0" noProof="0" smtClean="0">
                <a:ln>
                  <a:noFill/>
                </a:ln>
                <a:solidFill>
                  <a:srgbClr val="004978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rgbClr val="004978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557682" y="2202774"/>
            <a:ext cx="2475302" cy="3953578"/>
          </a:xfrm>
        </p:spPr>
        <p:txBody>
          <a:bodyPr>
            <a:normAutofit/>
          </a:bodyPr>
          <a:lstStyle>
            <a:lvl1pPr>
              <a:defRPr sz="1600"/>
            </a:lvl1pPr>
            <a:lvl2pPr marL="514350" indent="-171450">
              <a:buFontTx/>
              <a:buChar char="‒"/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555172" y="413952"/>
            <a:ext cx="8033657" cy="906848"/>
          </a:xfrm>
        </p:spPr>
        <p:txBody>
          <a:bodyPr>
            <a:noAutofit/>
          </a:bodyPr>
          <a:lstStyle>
            <a:lvl1pPr marL="0" indent="0">
              <a:buNone/>
              <a:defRPr sz="2400" b="0" i="0" baseline="0">
                <a:solidFill>
                  <a:srgbClr val="006298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>
              <a:defRPr>
                <a:solidFill>
                  <a:schemeClr val="bg1"/>
                </a:solidFill>
                <a:latin typeface="Summer Font" charset="0"/>
                <a:ea typeface="Summer Font" charset="0"/>
                <a:cs typeface="Summer Font" charset="0"/>
              </a:defRPr>
            </a:lvl2pPr>
            <a:lvl3pPr>
              <a:defRPr>
                <a:solidFill>
                  <a:schemeClr val="bg1"/>
                </a:solidFill>
                <a:latin typeface="Summer Font" charset="0"/>
                <a:ea typeface="Summer Font" charset="0"/>
                <a:cs typeface="Summer Font" charset="0"/>
              </a:defRPr>
            </a:lvl3pPr>
            <a:lvl4pPr>
              <a:defRPr>
                <a:solidFill>
                  <a:schemeClr val="bg1"/>
                </a:solidFill>
                <a:latin typeface="Summer Font" charset="0"/>
                <a:ea typeface="Summer Font" charset="0"/>
                <a:cs typeface="Summer Font" charset="0"/>
              </a:defRPr>
            </a:lvl4pPr>
            <a:lvl5pPr>
              <a:defRPr>
                <a:solidFill>
                  <a:schemeClr val="bg1"/>
                </a:solidFill>
                <a:latin typeface="Summer Font" charset="0"/>
                <a:ea typeface="Summer Font" charset="0"/>
                <a:cs typeface="Summer Font" charset="0"/>
              </a:defRPr>
            </a:lvl5pPr>
          </a:lstStyle>
          <a:p>
            <a:pPr lvl="0"/>
            <a:r>
              <a:rPr lang="en-US" dirty="0"/>
              <a:t>Click to edit title here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3334349" y="2202774"/>
            <a:ext cx="2475302" cy="3953578"/>
          </a:xfrm>
        </p:spPr>
        <p:txBody>
          <a:bodyPr>
            <a:normAutofit/>
          </a:bodyPr>
          <a:lstStyle>
            <a:lvl1pPr>
              <a:defRPr sz="1600"/>
            </a:lvl1pPr>
            <a:lvl2pPr marL="514350" indent="-171450">
              <a:buFontTx/>
              <a:buChar char="‒"/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quarter" idx="20"/>
          </p:nvPr>
        </p:nvSpPr>
        <p:spPr>
          <a:xfrm>
            <a:off x="6116038" y="2202774"/>
            <a:ext cx="2475302" cy="3953578"/>
          </a:xfrm>
        </p:spPr>
        <p:txBody>
          <a:bodyPr>
            <a:normAutofit/>
          </a:bodyPr>
          <a:lstStyle>
            <a:lvl1pPr>
              <a:defRPr sz="1600"/>
            </a:lvl1pPr>
            <a:lvl2pPr marL="514350" indent="-171450">
              <a:buFontTx/>
              <a:buChar char="‒"/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557682" y="1609792"/>
            <a:ext cx="2475302" cy="461665"/>
          </a:xfrm>
          <a:solidFill>
            <a:schemeClr val="bg1"/>
          </a:solidFill>
          <a:effectLst>
            <a:outerShdw dist="12700" dir="5400000" algn="t" rotWithShape="0">
              <a:prstClr val="black"/>
            </a:outerShdw>
          </a:effectLst>
        </p:spPr>
        <p:txBody>
          <a:bodyPr wrap="square" tIns="91440" bIns="91440" rtlCol="0" anchor="b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en-US" sz="1800" b="1" smtClean="0">
                <a:solidFill>
                  <a:schemeClr val="tx1"/>
                </a:solidFill>
              </a:defRPr>
            </a:lvl1pPr>
            <a:lvl2pPr>
              <a:defRPr lang="en-US" smtClean="0">
                <a:solidFill>
                  <a:schemeClr val="tx1"/>
                </a:solidFill>
              </a:defRPr>
            </a:lvl2pPr>
            <a:lvl3pPr>
              <a:defRPr lang="en-US" smtClean="0">
                <a:solidFill>
                  <a:schemeClr val="tx1"/>
                </a:solidFill>
              </a:defRPr>
            </a:lvl3pPr>
          </a:lstStyle>
          <a:p>
            <a:pPr marL="0" lvl="0" algn="ctr"/>
            <a:r>
              <a:rPr lang="en-US"/>
              <a:t>Edit Master text styles</a:t>
            </a:r>
          </a:p>
        </p:txBody>
      </p:sp>
      <p:sp>
        <p:nvSpPr>
          <p:cNvPr id="19" name="Content Placeholder 2"/>
          <p:cNvSpPr>
            <a:spLocks noGrp="1"/>
          </p:cNvSpPr>
          <p:nvPr>
            <p:ph idx="22"/>
          </p:nvPr>
        </p:nvSpPr>
        <p:spPr>
          <a:xfrm>
            <a:off x="3334349" y="1609792"/>
            <a:ext cx="2475302" cy="461665"/>
          </a:xfrm>
          <a:solidFill>
            <a:schemeClr val="bg1"/>
          </a:solidFill>
          <a:effectLst>
            <a:outerShdw dist="12700" dir="5400000" algn="t" rotWithShape="0">
              <a:prstClr val="black"/>
            </a:outerShdw>
          </a:effectLst>
        </p:spPr>
        <p:txBody>
          <a:bodyPr wrap="square" tIns="91440" bIns="91440" rtlCol="0" anchor="b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en-US" sz="1800" b="1" smtClean="0">
                <a:solidFill>
                  <a:schemeClr val="tx1"/>
                </a:solidFill>
              </a:defRPr>
            </a:lvl1pPr>
            <a:lvl2pPr>
              <a:defRPr lang="en-US" smtClean="0">
                <a:solidFill>
                  <a:schemeClr val="tx1"/>
                </a:solidFill>
              </a:defRPr>
            </a:lvl2pPr>
            <a:lvl3pPr>
              <a:defRPr lang="en-US" smtClean="0">
                <a:solidFill>
                  <a:schemeClr val="tx1"/>
                </a:solidFill>
              </a:defRPr>
            </a:lvl3pPr>
          </a:lstStyle>
          <a:p>
            <a:pPr marL="0" lvl="0" algn="ctr"/>
            <a:r>
              <a:rPr lang="en-US"/>
              <a:t>Edit Master text styles</a:t>
            </a:r>
          </a:p>
        </p:txBody>
      </p:sp>
      <p:sp>
        <p:nvSpPr>
          <p:cNvPr id="23" name="Content Placeholder 2"/>
          <p:cNvSpPr>
            <a:spLocks noGrp="1"/>
          </p:cNvSpPr>
          <p:nvPr>
            <p:ph idx="23"/>
          </p:nvPr>
        </p:nvSpPr>
        <p:spPr>
          <a:xfrm>
            <a:off x="6109465" y="1609792"/>
            <a:ext cx="2475302" cy="461665"/>
          </a:xfrm>
          <a:solidFill>
            <a:schemeClr val="bg1"/>
          </a:solidFill>
          <a:effectLst>
            <a:outerShdw dist="12700" dir="5400000" algn="t" rotWithShape="0">
              <a:prstClr val="black"/>
            </a:outerShdw>
          </a:effectLst>
        </p:spPr>
        <p:txBody>
          <a:bodyPr wrap="square" tIns="91440" bIns="91440" rtlCol="0" anchor="b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en-US" sz="1800" b="1" smtClean="0">
                <a:solidFill>
                  <a:schemeClr val="tx1"/>
                </a:solidFill>
              </a:defRPr>
            </a:lvl1pPr>
            <a:lvl2pPr>
              <a:defRPr lang="en-US" smtClean="0">
                <a:solidFill>
                  <a:schemeClr val="tx1"/>
                </a:solidFill>
              </a:defRPr>
            </a:lvl2pPr>
            <a:lvl3pPr>
              <a:defRPr lang="en-US" smtClean="0">
                <a:solidFill>
                  <a:schemeClr val="tx1"/>
                </a:solidFill>
              </a:defRPr>
            </a:lvl3pPr>
          </a:lstStyle>
          <a:p>
            <a:pPr marL="0" lvl="0" algn="ctr"/>
            <a:r>
              <a:rPr lang="en-US"/>
              <a:t>Edit Master text styles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942" y="6364574"/>
            <a:ext cx="1301189" cy="291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26173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936">
          <p15:clr>
            <a:srgbClr val="FBAE40"/>
          </p15:clr>
        </p15:guide>
        <p15:guide id="2" pos="396">
          <p15:clr>
            <a:srgbClr val="FBAE40"/>
          </p15:clr>
        </p15:guide>
        <p15:guide id="3" orient="horz" pos="312">
          <p15:clr>
            <a:srgbClr val="FBAE40"/>
          </p15:clr>
        </p15:guide>
        <p15:guide id="4" orient="horz" pos="1752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803231" y="6327776"/>
            <a:ext cx="20574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F11DC2A-2F4E-4F79-A3F5-88DB509F96F8}" type="slidenum">
              <a:rPr kumimoji="0" lang="en-US" sz="2200" b="0" i="0" u="none" strike="noStrike" kern="1200" cap="none" spc="0" normalizeH="0" baseline="0" noProof="0" smtClean="0">
                <a:ln>
                  <a:noFill/>
                </a:ln>
                <a:solidFill>
                  <a:srgbClr val="004978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rgbClr val="004978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942" y="6364574"/>
            <a:ext cx="1301189" cy="291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36071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48A5D6-B081-4DEA-AFA6-7CE8497C3BF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900ECD3-241C-498C-AE8A-C369AAB146E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44DE4E-2EA8-4FEC-8923-3AF317539A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rgbClr val="004978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7D84E6-27AD-4EEA-A335-664FA1B1ED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4978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036050-30CC-48E6-8A82-5CEB2AD3F0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86E95EF-C699-41F4-A9B7-78276692A070}" type="slidenum">
              <a:rPr kumimoji="0" lang="en-US" sz="2200" b="0" i="0" u="none" strike="noStrike" kern="1200" cap="none" spc="0" normalizeH="0" baseline="0" noProof="0" smtClean="0">
                <a:ln>
                  <a:noFill/>
                </a:ln>
                <a:solidFill>
                  <a:srgbClr val="004978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rgbClr val="004978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783103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B4268F-3C1B-46C6-8416-CC17C6037C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195AC9-BFC6-4E47-89AB-74CA8BB509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6DA138-5F35-4F72-91E4-C091D1FA0C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50" y="6156519"/>
            <a:ext cx="7886700" cy="365125"/>
          </a:xfrm>
        </p:spPr>
        <p:txBody>
          <a:bodyPr/>
          <a:lstStyle>
            <a:lvl1pPr>
              <a:defRPr sz="10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4978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  <p:extLst>
      <p:ext uri="{BB962C8B-B14F-4D97-AF65-F5344CB8AC3E}">
        <p14:creationId xmlns:p14="http://schemas.microsoft.com/office/powerpoint/2010/main" val="5794301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6DA138-5F35-4F72-91E4-C091D1FA0C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28650" y="6156519"/>
            <a:ext cx="7886700" cy="365125"/>
          </a:xfrm>
        </p:spPr>
        <p:txBody>
          <a:bodyPr/>
          <a:lstStyle>
            <a:lvl1pPr>
              <a:defRPr sz="10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4978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  <p:extLst>
      <p:ext uri="{BB962C8B-B14F-4D97-AF65-F5344CB8AC3E}">
        <p14:creationId xmlns:p14="http://schemas.microsoft.com/office/powerpoint/2010/main" val="1798274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</p:sldLayoutIdLst>
  <p:hf sldNum="0"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600" b="0" i="0" kern="1200">
          <a:solidFill>
            <a:schemeClr val="tx1"/>
          </a:solidFill>
          <a:latin typeface="Open Sans" charset="0"/>
          <a:ea typeface="Open Sans" charset="0"/>
          <a:cs typeface="Open Sans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/>
        <a:buChar char="•"/>
        <a:defRPr sz="2100" b="0" i="0" kern="1200">
          <a:solidFill>
            <a:schemeClr val="tx1"/>
          </a:solidFill>
          <a:latin typeface="Open Sans Regular" charset="0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800" b="0" i="0" kern="1200">
          <a:solidFill>
            <a:schemeClr val="tx1"/>
          </a:solidFill>
          <a:latin typeface="Open Sans Regular" charset="0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500" b="0" i="0" kern="1200">
          <a:solidFill>
            <a:schemeClr val="tx1"/>
          </a:solidFill>
          <a:latin typeface="Open Sans Regular" charset="0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b="0" i="0" kern="1200">
          <a:solidFill>
            <a:schemeClr val="tx1"/>
          </a:solidFill>
          <a:latin typeface="Open Sans Regular" charset="0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b="0" i="0" kern="1200">
          <a:solidFill>
            <a:schemeClr val="tx1"/>
          </a:solidFill>
          <a:latin typeface="Open Sans Regular" charset="0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Chapter 4:</a:t>
            </a:r>
            <a:br>
              <a:rPr lang="en-US" dirty="0"/>
            </a:br>
            <a:r>
              <a:rPr lang="en-US" dirty="0"/>
              <a:t>Project Integration Management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882BE0E-29E4-4D91-ADEE-A762C94B7CAE}"/>
              </a:ext>
            </a:extLst>
          </p:cNvPr>
          <p:cNvSpPr/>
          <p:nvPr/>
        </p:nvSpPr>
        <p:spPr>
          <a:xfrm>
            <a:off x="381000" y="6096000"/>
            <a:ext cx="8686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800" i="1" dirty="0"/>
              <a:t>Note: The slides are adopted from: Kathy Schwalbe. Information Technology Project Management, Course Technology, 9</a:t>
            </a:r>
            <a:r>
              <a:rPr lang="en-US" sz="1800" i="1" baseline="30000" dirty="0"/>
              <a:t>th</a:t>
            </a:r>
            <a:r>
              <a:rPr lang="en-US" sz="1800" i="1" dirty="0"/>
              <a:t>  Edition, 2018</a:t>
            </a:r>
            <a:r>
              <a:rPr lang="en-US" sz="1600" i="1" dirty="0"/>
              <a:t> [with modifications]</a:t>
            </a:r>
            <a:endParaRPr lang="en-US" sz="1800" i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Focusing on Broad Organizational Needs</a:t>
            </a:r>
          </a:p>
        </p:txBody>
      </p:sp>
      <p:sp>
        <p:nvSpPr>
          <p:cNvPr id="2150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Projects that address broad organizational needs are much more likely to be successful because they will be important to the organization</a:t>
            </a:r>
          </a:p>
          <a:p>
            <a:pPr lvl="1"/>
            <a:r>
              <a:rPr lang="en-US" dirty="0"/>
              <a:t>Examples: improve safety or increase morale</a:t>
            </a:r>
          </a:p>
          <a:p>
            <a:r>
              <a:rPr lang="en-US" dirty="0"/>
              <a:t>Important criteria for selecting projects</a:t>
            </a:r>
          </a:p>
          <a:p>
            <a:pPr lvl="1"/>
            <a:r>
              <a:rPr lang="en-US" dirty="0"/>
              <a:t>Need </a:t>
            </a:r>
          </a:p>
          <a:p>
            <a:pPr lvl="1"/>
            <a:r>
              <a:rPr lang="en-US" dirty="0"/>
              <a:t>Funding</a:t>
            </a:r>
          </a:p>
          <a:p>
            <a:pPr lvl="1"/>
            <a:r>
              <a:rPr lang="en-US" dirty="0"/>
              <a:t>Will </a:t>
            </a:r>
          </a:p>
        </p:txBody>
      </p:sp>
      <p:sp>
        <p:nvSpPr>
          <p:cNvPr id="21506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Performing Financial Analyses</a:t>
            </a:r>
          </a:p>
        </p:txBody>
      </p:sp>
      <p:sp>
        <p:nvSpPr>
          <p:cNvPr id="2355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Financial considerations are often an important consideration in selecting projects</a:t>
            </a:r>
          </a:p>
          <a:p>
            <a:pPr lvl="1"/>
            <a:r>
              <a:rPr lang="en-US" dirty="0"/>
              <a:t>Regardless of current economics </a:t>
            </a:r>
          </a:p>
          <a:p>
            <a:r>
              <a:rPr lang="en-US" dirty="0"/>
              <a:t>Primary methods for determining the projected financial value of projects</a:t>
            </a:r>
          </a:p>
          <a:p>
            <a:pPr lvl="1"/>
            <a:r>
              <a:rPr lang="en-US" dirty="0"/>
              <a:t>Net present value (NPV) analysis</a:t>
            </a:r>
          </a:p>
          <a:p>
            <a:pPr lvl="1"/>
            <a:r>
              <a:rPr lang="en-US" dirty="0"/>
              <a:t>Return on investment (ROI)</a:t>
            </a:r>
          </a:p>
          <a:p>
            <a:pPr lvl="1"/>
            <a:r>
              <a:rPr lang="en-US" dirty="0"/>
              <a:t>Payback analysis</a:t>
            </a:r>
          </a:p>
          <a:p>
            <a:endParaRPr lang="en-US" dirty="0"/>
          </a:p>
        </p:txBody>
      </p:sp>
      <p:sp>
        <p:nvSpPr>
          <p:cNvPr id="2355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Net Present Value Analysis (1 of 4)</a:t>
            </a:r>
          </a:p>
        </p:txBody>
      </p:sp>
      <p:sp>
        <p:nvSpPr>
          <p:cNvPr id="2458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Method of calculating the expected net monetary gain or loss from a project by discounting all expected future cash inflows and outflows to the present point in time</a:t>
            </a:r>
          </a:p>
          <a:p>
            <a:pPr lvl="1"/>
            <a:r>
              <a:rPr lang="en-US" dirty="0"/>
              <a:t>Projects with a positive NPV should be considered if financial value is a key criterion</a:t>
            </a:r>
          </a:p>
          <a:p>
            <a:pPr lvl="1"/>
            <a:r>
              <a:rPr lang="en-US" dirty="0"/>
              <a:t>Projects with higher NPVs are preferred</a:t>
            </a:r>
          </a:p>
        </p:txBody>
      </p:sp>
      <p:sp>
        <p:nvSpPr>
          <p:cNvPr id="2457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Net Present Value Analysis (2 of 4)</a:t>
            </a:r>
          </a:p>
        </p:txBody>
      </p:sp>
      <p:pic>
        <p:nvPicPr>
          <p:cNvPr id="2" name="Picture 1" descr="Image displays net present value for two different projects in Microsoft Excel.&#10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3242" y="1690689"/>
            <a:ext cx="5877515" cy="3669792"/>
          </a:xfrm>
          <a:prstGeom prst="rect">
            <a:avLst/>
          </a:prstGeom>
        </p:spPr>
      </p:pic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Net Present Value Analysis (3 of 4)</a:t>
            </a:r>
          </a:p>
        </p:txBody>
      </p:sp>
      <p:pic>
        <p:nvPicPr>
          <p:cNvPr id="2" name="Picture 1" descr="Image displays net present value and return on investment for JWD Consulting in Microsoft Excel. &#10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2204" y="1690689"/>
            <a:ext cx="5879592" cy="3863843"/>
          </a:xfrm>
          <a:prstGeom prst="rect">
            <a:avLst/>
          </a:prstGeom>
        </p:spPr>
      </p:pic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  <p:extLst>
      <p:ext uri="{BB962C8B-B14F-4D97-AF65-F5344CB8AC3E}">
        <p14:creationId xmlns:p14="http://schemas.microsoft.com/office/powerpoint/2010/main" val="38550710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Net Present Value Analysis (4 of 4)</a:t>
            </a:r>
          </a:p>
        </p:txBody>
      </p:sp>
      <p:sp>
        <p:nvSpPr>
          <p:cNvPr id="2765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NPV calculations</a:t>
            </a:r>
          </a:p>
          <a:p>
            <a:pPr lvl="1"/>
            <a:r>
              <a:rPr lang="en-US" dirty="0"/>
              <a:t>Determine estimated costs and benefits for the life of the project and the products it produces</a:t>
            </a:r>
          </a:p>
          <a:p>
            <a:pPr lvl="1"/>
            <a:r>
              <a:rPr lang="en-US" dirty="0"/>
              <a:t>Determine the discount rate </a:t>
            </a:r>
          </a:p>
          <a:p>
            <a:pPr lvl="1"/>
            <a:r>
              <a:rPr lang="en-US" dirty="0"/>
              <a:t>Calculate the net present value</a:t>
            </a:r>
          </a:p>
          <a:p>
            <a:r>
              <a:rPr lang="en-US" dirty="0"/>
              <a:t>Important considerations </a:t>
            </a:r>
          </a:p>
          <a:p>
            <a:pPr lvl="1"/>
            <a:r>
              <a:rPr lang="en-US" dirty="0"/>
              <a:t>Some organizations refer to the investment year or years for project costs as Year 0 and do not discount costs in Year 0</a:t>
            </a:r>
          </a:p>
          <a:p>
            <a:pPr lvl="1"/>
            <a:r>
              <a:rPr lang="en-US" dirty="0"/>
              <a:t>Discount rate can vary, often based on the prime rate and other economic considerations</a:t>
            </a:r>
          </a:p>
          <a:p>
            <a:pPr lvl="1"/>
            <a:r>
              <a:rPr lang="en-US" dirty="0"/>
              <a:t>Costs can be entered as negative numbers and can be listed first (and then benefits)</a:t>
            </a:r>
          </a:p>
        </p:txBody>
      </p:sp>
      <p:sp>
        <p:nvSpPr>
          <p:cNvPr id="27650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Return on Investment</a:t>
            </a:r>
          </a:p>
        </p:txBody>
      </p:sp>
      <p:sp>
        <p:nvSpPr>
          <p:cNvPr id="2867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Calculated by subtracting the project costs from the benefits and then dividing by the costs</a:t>
            </a:r>
          </a:p>
          <a:p>
            <a:pPr lvl="1"/>
            <a:r>
              <a:rPr lang="en-US" dirty="0"/>
              <a:t>ROI = (total discounted benefits - total discounted costs) / discounted costs</a:t>
            </a:r>
          </a:p>
          <a:p>
            <a:r>
              <a:rPr lang="en-US" dirty="0"/>
              <a:t>The higher the ROI, the better	</a:t>
            </a:r>
          </a:p>
          <a:p>
            <a:r>
              <a:rPr lang="en-US" dirty="0"/>
              <a:t>Many organizations have a required rate of return </a:t>
            </a:r>
          </a:p>
          <a:p>
            <a:pPr lvl="1"/>
            <a:r>
              <a:rPr lang="en-US" dirty="0"/>
              <a:t>Minimum acceptable rate of return on investment for projects	</a:t>
            </a:r>
          </a:p>
          <a:p>
            <a:r>
              <a:rPr lang="en-US" dirty="0"/>
              <a:t>Internal rate of return (IRR) can by calculated by finding the discount rate that makes the NPV equal to zero	</a:t>
            </a:r>
          </a:p>
          <a:p>
            <a:pPr lvl="1"/>
            <a:endParaRPr lang="en-US" dirty="0"/>
          </a:p>
        </p:txBody>
      </p:sp>
      <p:sp>
        <p:nvSpPr>
          <p:cNvPr id="2867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Payback Analysis (1 of 2)</a:t>
            </a:r>
          </a:p>
        </p:txBody>
      </p:sp>
      <p:sp>
        <p:nvSpPr>
          <p:cNvPr id="2970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Payback period is the amount of time it will take to recoup, in the form of net cash inflows, the total dollars invested in a project</a:t>
            </a:r>
          </a:p>
          <a:p>
            <a:pPr lvl="1"/>
            <a:r>
              <a:rPr lang="en-US" dirty="0"/>
              <a:t>Determines how much time will elapse before accrued benefits overtake accrued and continuing costs</a:t>
            </a:r>
          </a:p>
          <a:p>
            <a:pPr lvl="1"/>
            <a:r>
              <a:rPr lang="en-US" dirty="0"/>
              <a:t>Payback occurs when the net cumulative discounted benefits equals the costs</a:t>
            </a:r>
          </a:p>
          <a:p>
            <a:pPr lvl="1"/>
            <a:r>
              <a:rPr lang="en-US" dirty="0"/>
              <a:t>Many organizations have requirements for the length of the payback period of an investment</a:t>
            </a:r>
          </a:p>
        </p:txBody>
      </p:sp>
      <p:sp>
        <p:nvSpPr>
          <p:cNvPr id="2969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Payback Analysis (2 of 2)</a:t>
            </a:r>
          </a:p>
        </p:txBody>
      </p:sp>
      <p:pic>
        <p:nvPicPr>
          <p:cNvPr id="2" name="Picture 1" descr="Image displays a chart of cumulative discounted costs and cumulative discounted benefits over a three year period. &#10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2660" y="1524000"/>
            <a:ext cx="5298680" cy="3907536"/>
          </a:xfrm>
          <a:prstGeom prst="rect">
            <a:avLst/>
          </a:prstGeom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a Weighted Scoring Model (1 of 2)</a:t>
            </a:r>
          </a:p>
        </p:txBody>
      </p:sp>
      <p:sp>
        <p:nvSpPr>
          <p:cNvPr id="3174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Provides a systematic process for selecting projects based on many criteria</a:t>
            </a:r>
          </a:p>
          <a:p>
            <a:pPr lvl="1"/>
            <a:r>
              <a:rPr lang="en-US" dirty="0"/>
              <a:t>Identify criteria important to the project selection process</a:t>
            </a:r>
          </a:p>
          <a:p>
            <a:pPr lvl="1"/>
            <a:r>
              <a:rPr lang="en-US" dirty="0"/>
              <a:t>Assign weights (percentages) to each criterion so they add up to 100%</a:t>
            </a:r>
          </a:p>
          <a:p>
            <a:pPr lvl="1"/>
            <a:r>
              <a:rPr lang="en-US" dirty="0"/>
              <a:t>Assign scores to each criterion for each project</a:t>
            </a:r>
          </a:p>
          <a:p>
            <a:pPr lvl="1"/>
            <a:r>
              <a:rPr lang="en-US" dirty="0"/>
              <a:t>Multiply the scores by the weights and get the total weighted scores</a:t>
            </a:r>
          </a:p>
        </p:txBody>
      </p:sp>
      <p:sp>
        <p:nvSpPr>
          <p:cNvPr id="31746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Learning Objectives (1 of 2)</a:t>
            </a:r>
          </a:p>
        </p:txBody>
      </p:sp>
      <p:sp>
        <p:nvSpPr>
          <p:cNvPr id="922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/>
              <a:t>Describe an overall framework for project integration management as it relates to the other project management knowledge areas and the project life cycle</a:t>
            </a:r>
          </a:p>
          <a:p>
            <a:r>
              <a:rPr lang="en-US" dirty="0"/>
              <a:t>Discuss the strategic planning process and apply different project selection methods</a:t>
            </a:r>
          </a:p>
          <a:p>
            <a:r>
              <a:rPr lang="en-US" dirty="0"/>
              <a:t>Explain the importance of creating a project charter to formally initiate projects</a:t>
            </a:r>
          </a:p>
          <a:p>
            <a:r>
              <a:rPr lang="en-US" dirty="0"/>
              <a:t>Describe project management plan development, understand the content of these plans, and describe approaches for creating them</a:t>
            </a:r>
          </a:p>
          <a:p>
            <a:r>
              <a:rPr lang="en-US" dirty="0"/>
              <a:t>Explain project execution, its relationship to project planning, the factors related to successful results, and tools and techniques to assist in directing and managing project work</a:t>
            </a:r>
          </a:p>
          <a:p>
            <a:endParaRPr lang="en-US" dirty="0"/>
          </a:p>
        </p:txBody>
      </p:sp>
      <p:sp>
        <p:nvSpPr>
          <p:cNvPr id="921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28650" y="6156519"/>
            <a:ext cx="8058150" cy="365125"/>
          </a:xfrm>
        </p:spPr>
        <p:txBody>
          <a:bodyPr/>
          <a:lstStyle/>
          <a:p>
            <a:pPr lvl="0">
              <a:defRPr/>
            </a:pPr>
            <a:r>
              <a:rPr lang="en-US" dirty="0">
                <a:solidFill>
                  <a:srgbClr val="004978"/>
                </a:solidFill>
                <a:latin typeface="Times New Roman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a Weighted Scoring Model (2 of 2)</a:t>
            </a:r>
          </a:p>
        </p:txBody>
      </p:sp>
      <p:pic>
        <p:nvPicPr>
          <p:cNvPr id="2" name="Picture 1" descr="Image provides an example of a weighted scoring model to evaluate four different projects. &#10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5708" y="1082040"/>
            <a:ext cx="4672584" cy="4693920"/>
          </a:xfrm>
          <a:prstGeom prst="rect">
            <a:avLst/>
          </a:prstGeom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Developing a Project Charter (1 of 2)</a:t>
            </a:r>
          </a:p>
        </p:txBody>
      </p:sp>
      <p:sp>
        <p:nvSpPr>
          <p:cNvPr id="3584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After deciding what project to work on, it is important to let the rest of the organization know</a:t>
            </a:r>
          </a:p>
          <a:p>
            <a:pPr lvl="1"/>
            <a:r>
              <a:rPr lang="en-US" dirty="0"/>
              <a:t>A project charter is a document that formally recognizes the existence of a project and provides direction on the project’s objectives and management</a:t>
            </a:r>
          </a:p>
          <a:p>
            <a:r>
              <a:rPr lang="en-US" dirty="0"/>
              <a:t>Key project stakeholders should sign a project charter to acknowledge agreement on the need and intent of the project </a:t>
            </a:r>
          </a:p>
          <a:p>
            <a:pPr lvl="1"/>
            <a:r>
              <a:rPr lang="en-US" dirty="0"/>
              <a:t>A project charter is a key output of the initiation process</a:t>
            </a:r>
          </a:p>
        </p:txBody>
      </p:sp>
      <p:sp>
        <p:nvSpPr>
          <p:cNvPr id="35842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Developing a Project Charter (2 of 2)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Inputs for developing a project charter</a:t>
            </a:r>
          </a:p>
          <a:p>
            <a:pPr lvl="1"/>
            <a:r>
              <a:rPr lang="en-US" dirty="0"/>
              <a:t>Business case</a:t>
            </a:r>
          </a:p>
          <a:p>
            <a:pPr lvl="1"/>
            <a:r>
              <a:rPr lang="en-US" dirty="0"/>
              <a:t>Benefits management plan</a:t>
            </a:r>
          </a:p>
          <a:p>
            <a:pPr lvl="1"/>
            <a:r>
              <a:rPr lang="en-US" dirty="0"/>
              <a:t>Agreements</a:t>
            </a:r>
          </a:p>
          <a:p>
            <a:pPr lvl="1"/>
            <a:r>
              <a:rPr lang="en-US" dirty="0"/>
              <a:t>Enterprise environmental factors</a:t>
            </a:r>
          </a:p>
          <a:p>
            <a:pPr lvl="1"/>
            <a:r>
              <a:rPr lang="en-US" dirty="0"/>
              <a:t>Organizational process assets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  <p:extLst>
      <p:ext uri="{BB962C8B-B14F-4D97-AF65-F5344CB8AC3E}">
        <p14:creationId xmlns:p14="http://schemas.microsoft.com/office/powerpoint/2010/main" val="205248686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Developing a Project Management Plan</a:t>
            </a:r>
          </a:p>
        </p:txBody>
      </p:sp>
      <p:sp>
        <p:nvSpPr>
          <p:cNvPr id="3891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Document used to coordinate all project planning documents and help guide a project’s execution and control</a:t>
            </a:r>
          </a:p>
          <a:p>
            <a:pPr lvl="1"/>
            <a:r>
              <a:rPr lang="en-US" dirty="0"/>
              <a:t>Plans created in the other knowledge areas are subsidiary parts of the overall project management plan</a:t>
            </a:r>
          </a:p>
          <a:p>
            <a:r>
              <a:rPr lang="en-US" dirty="0"/>
              <a:t>Common elements of a project management plan</a:t>
            </a:r>
          </a:p>
          <a:p>
            <a:pPr lvl="1"/>
            <a:r>
              <a:rPr lang="en-US" dirty="0"/>
              <a:t>Introduction/overview of the project</a:t>
            </a:r>
          </a:p>
          <a:p>
            <a:pPr lvl="1"/>
            <a:r>
              <a:rPr lang="en-US" dirty="0"/>
              <a:t>Description of how the project is organized</a:t>
            </a:r>
          </a:p>
          <a:p>
            <a:pPr lvl="1"/>
            <a:r>
              <a:rPr lang="en-US" dirty="0"/>
              <a:t>Management and technical processes used on the project</a:t>
            </a:r>
          </a:p>
          <a:p>
            <a:pPr lvl="1"/>
            <a:r>
              <a:rPr lang="en-US" dirty="0"/>
              <a:t>Work to be done</a:t>
            </a:r>
          </a:p>
          <a:p>
            <a:pPr lvl="1"/>
            <a:r>
              <a:rPr lang="en-US" dirty="0"/>
              <a:t>Schedule and budget information</a:t>
            </a:r>
          </a:p>
          <a:p>
            <a:pPr lvl="1"/>
            <a:r>
              <a:rPr lang="en-US" dirty="0"/>
              <a:t>References to other project planning documents</a:t>
            </a:r>
          </a:p>
        </p:txBody>
      </p:sp>
      <p:sp>
        <p:nvSpPr>
          <p:cNvPr id="3891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Guidelines to Create Project Management Plans</a:t>
            </a: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19916287"/>
              </p:ext>
            </p:extLst>
          </p:nvPr>
        </p:nvGraphicFramePr>
        <p:xfrm>
          <a:off x="628650" y="1524000"/>
          <a:ext cx="7886700" cy="3429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9874">
                  <a:extLst>
                    <a:ext uri="{9D8B030D-6E8A-4147-A177-3AD203B41FA5}">
                      <a16:colId xmlns:a16="http://schemas.microsoft.com/office/drawing/2014/main" val="838549141"/>
                    </a:ext>
                  </a:extLst>
                </a:gridCol>
                <a:gridCol w="6126826">
                  <a:extLst>
                    <a:ext uri="{9D8B030D-6E8A-4147-A177-3AD203B41FA5}">
                      <a16:colId xmlns:a16="http://schemas.microsoft.com/office/drawing/2014/main" val="27330308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Major Section</a:t>
                      </a:r>
                      <a:r>
                        <a:rPr lang="en-US" baseline="0" dirty="0"/>
                        <a:t> </a:t>
                      </a:r>
                      <a:r>
                        <a:rPr lang="en-US" dirty="0"/>
                        <a:t>Headings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Section Topics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05392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Overview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Purpose, scope, and objectives; assumptions and constraints;</a:t>
                      </a:r>
                      <a:r>
                        <a:rPr lang="en-US" baseline="0" dirty="0"/>
                        <a:t> </a:t>
                      </a:r>
                      <a:r>
                        <a:rPr lang="en-US" dirty="0"/>
                        <a:t>project deliverables; schedule and budget summary; evolution of the plan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16457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Project</a:t>
                      </a:r>
                    </a:p>
                    <a:p>
                      <a:r>
                        <a:rPr lang="en-US" dirty="0"/>
                        <a:t>Organization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External interfaces; internal structure; roles and responsibilities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87502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Managerial Process</a:t>
                      </a:r>
                    </a:p>
                    <a:p>
                      <a:r>
                        <a:rPr lang="en-US" dirty="0"/>
                        <a:t>Plan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Start-up plans (estimation, staffing, resource acquisition, and</a:t>
                      </a:r>
                      <a:r>
                        <a:rPr lang="en-US" baseline="0" dirty="0"/>
                        <a:t> </a:t>
                      </a:r>
                      <a:r>
                        <a:rPr lang="en-US" dirty="0"/>
                        <a:t>project staff training plans); work plan (work activities, schedule,</a:t>
                      </a:r>
                      <a:r>
                        <a:rPr lang="en-US" baseline="0" dirty="0"/>
                        <a:t> </a:t>
                      </a:r>
                      <a:r>
                        <a:rPr lang="en-US" dirty="0"/>
                        <a:t>resource, and budget allocation); control plan; risk management</a:t>
                      </a:r>
                      <a:r>
                        <a:rPr lang="en-US" baseline="0" dirty="0"/>
                        <a:t> </a:t>
                      </a:r>
                      <a:r>
                        <a:rPr lang="en-US" dirty="0"/>
                        <a:t>plan; closeout plan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43544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Technical Process</a:t>
                      </a:r>
                    </a:p>
                    <a:p>
                      <a:r>
                        <a:rPr lang="en-US" dirty="0"/>
                        <a:t>Plans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Process model; methods, tools, and techniques; infrastructure</a:t>
                      </a:r>
                      <a:r>
                        <a:rPr lang="en-US" baseline="0" dirty="0"/>
                        <a:t> </a:t>
                      </a:r>
                      <a:r>
                        <a:rPr lang="en-US" dirty="0"/>
                        <a:t>plan; product acceptance plan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27096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Supporting Process</a:t>
                      </a:r>
                    </a:p>
                    <a:p>
                      <a:r>
                        <a:rPr lang="en-US" dirty="0"/>
                        <a:t>Plans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Configuration management plan; verification and validation</a:t>
                      </a:r>
                      <a:r>
                        <a:rPr lang="en-US" baseline="0" dirty="0"/>
                        <a:t> </a:t>
                      </a:r>
                      <a:r>
                        <a:rPr lang="en-US" dirty="0"/>
                        <a:t>plan; documentation plan; quality assurance plan; reviews and</a:t>
                      </a:r>
                      <a:r>
                        <a:rPr lang="en-US" baseline="0" dirty="0"/>
                        <a:t> </a:t>
                      </a:r>
                      <a:r>
                        <a:rPr lang="en-US" dirty="0"/>
                        <a:t>audits; problem resolution plan; subcontractor management</a:t>
                      </a:r>
                      <a:r>
                        <a:rPr lang="en-US" baseline="0" dirty="0"/>
                        <a:t> </a:t>
                      </a:r>
                      <a:r>
                        <a:rPr lang="en-US" dirty="0"/>
                        <a:t>plan; process improvement plan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2344946"/>
                  </a:ext>
                </a:extLst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620337" y="4756952"/>
            <a:ext cx="60198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/>
              <a:t>Source: IEEE Standard 1058–1998</a:t>
            </a:r>
            <a:r>
              <a:rPr lang="en-US" dirty="0"/>
              <a:t>.</a:t>
            </a:r>
          </a:p>
        </p:txBody>
      </p:sp>
      <p:sp>
        <p:nvSpPr>
          <p:cNvPr id="8" name="Rectangle 7"/>
          <p:cNvSpPr/>
          <p:nvPr/>
        </p:nvSpPr>
        <p:spPr>
          <a:xfrm>
            <a:off x="628650" y="5168443"/>
            <a:ext cx="78867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Table 4-3 Sample contents for the IEEE software project management plan (SPMP)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4978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  <p:extLst>
      <p:ext uri="{BB962C8B-B14F-4D97-AF65-F5344CB8AC3E}">
        <p14:creationId xmlns:p14="http://schemas.microsoft.com/office/powerpoint/2010/main" val="325194335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Directing and Managing Project Work</a:t>
            </a:r>
          </a:p>
        </p:txBody>
      </p:sp>
      <p:sp>
        <p:nvSpPr>
          <p:cNvPr id="4506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Involves managing and performing the work described in the project management plan</a:t>
            </a:r>
          </a:p>
          <a:p>
            <a:pPr lvl="1"/>
            <a:r>
              <a:rPr lang="en-US" dirty="0"/>
              <a:t>The majority of time and money is usually spent on execution</a:t>
            </a:r>
          </a:p>
          <a:p>
            <a:r>
              <a:rPr lang="en-US" dirty="0"/>
              <a:t>The application area of the project directly affects project execution </a:t>
            </a:r>
          </a:p>
          <a:p>
            <a:pPr lvl="1"/>
            <a:r>
              <a:rPr lang="en-US" dirty="0"/>
              <a:t>Products of the project are produced during the execution phase</a:t>
            </a:r>
          </a:p>
          <a:p>
            <a:r>
              <a:rPr lang="en-US" dirty="0"/>
              <a:t>The project manager needs to focus on leading the project team and managing stakeholder relationships to execute the project management plan successfully</a:t>
            </a:r>
          </a:p>
          <a:p>
            <a:pPr lvl="1"/>
            <a:r>
              <a:rPr lang="en-US" dirty="0"/>
              <a:t>Project resource management, communications management, and stakeholder management are crucial to a project’s success</a:t>
            </a:r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505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Coordinating Planning and Execution</a:t>
            </a:r>
          </a:p>
        </p:txBody>
      </p:sp>
      <p:sp>
        <p:nvSpPr>
          <p:cNvPr id="4608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Project planning and execution are intertwined and inseparable activities</a:t>
            </a:r>
          </a:p>
          <a:p>
            <a:pPr lvl="1"/>
            <a:r>
              <a:rPr lang="en-US" dirty="0"/>
              <a:t>The main function of creating a project management plan is to guide project execution</a:t>
            </a:r>
          </a:p>
          <a:p>
            <a:r>
              <a:rPr lang="en-US" dirty="0"/>
              <a:t>Those who will do the work should help to plan the work</a:t>
            </a:r>
          </a:p>
          <a:p>
            <a:pPr lvl="1"/>
            <a:r>
              <a:rPr lang="en-US" dirty="0"/>
              <a:t>All project personnel need to develop both planning and executing skills, and they need experience in these areas</a:t>
            </a:r>
          </a:p>
        </p:txBody>
      </p:sp>
      <p:sp>
        <p:nvSpPr>
          <p:cNvPr id="46082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Providing Strong Leadership and a Supportive Culture</a:t>
            </a:r>
          </a:p>
        </p:txBody>
      </p:sp>
      <p:sp>
        <p:nvSpPr>
          <p:cNvPr id="4710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Project managers must lead by example </a:t>
            </a:r>
          </a:p>
          <a:p>
            <a:pPr lvl="1"/>
            <a:r>
              <a:rPr lang="en-US" dirty="0"/>
              <a:t>Demonstrate the importance of creating and then following good project plans and following them in project execution</a:t>
            </a:r>
          </a:p>
          <a:p>
            <a:r>
              <a:rPr lang="en-US" dirty="0"/>
              <a:t>Organizational culture can help project execution</a:t>
            </a:r>
          </a:p>
          <a:p>
            <a:pPr lvl="1"/>
            <a:r>
              <a:rPr lang="en-US" dirty="0"/>
              <a:t>Providing guidelines and templates</a:t>
            </a:r>
          </a:p>
          <a:p>
            <a:pPr lvl="1"/>
            <a:r>
              <a:rPr lang="en-US" dirty="0"/>
              <a:t>Tracking performance based on plans</a:t>
            </a:r>
          </a:p>
          <a:p>
            <a:r>
              <a:rPr lang="en-US" dirty="0"/>
              <a:t>Project managers may still need to break the rules to meet project goals</a:t>
            </a:r>
          </a:p>
          <a:p>
            <a:pPr lvl="1"/>
            <a:r>
              <a:rPr lang="en-US" dirty="0"/>
              <a:t>Senior managers must support those actions</a:t>
            </a:r>
          </a:p>
        </p:txBody>
      </p:sp>
      <p:sp>
        <p:nvSpPr>
          <p:cNvPr id="47106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Capitalizing on Product, Business, and Application Area Knowledge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It is often helpful for IT project managers to have prior technical experience</a:t>
            </a:r>
          </a:p>
          <a:p>
            <a:pPr lvl="1"/>
            <a:r>
              <a:rPr lang="en-US" dirty="0"/>
              <a:t>Small projects: the project manager may be required to perform some of the technical work or mentor team members to complete the projects</a:t>
            </a:r>
          </a:p>
          <a:p>
            <a:pPr lvl="1"/>
            <a:r>
              <a:rPr lang="en-US" dirty="0"/>
              <a:t>Large projects: the project manager must understand the business and application area of the project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  <p:extLst>
      <p:ext uri="{BB962C8B-B14F-4D97-AF65-F5344CB8AC3E}">
        <p14:creationId xmlns:p14="http://schemas.microsoft.com/office/powerpoint/2010/main" val="58914257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Execution Tools and Techniques</a:t>
            </a:r>
          </a:p>
        </p:txBody>
      </p:sp>
      <p:sp>
        <p:nvSpPr>
          <p:cNvPr id="4915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Project managers can use specific tools and techniques to perform activities that are part of execution processes</a:t>
            </a:r>
          </a:p>
          <a:p>
            <a:pPr lvl="1"/>
            <a:r>
              <a:rPr lang="en-US" dirty="0"/>
              <a:t>Expert judgment</a:t>
            </a:r>
          </a:p>
          <a:p>
            <a:pPr lvl="1"/>
            <a:r>
              <a:rPr lang="en-US" dirty="0"/>
              <a:t>Meetings</a:t>
            </a:r>
          </a:p>
          <a:p>
            <a:pPr lvl="1"/>
            <a:r>
              <a:rPr lang="en-US" dirty="0"/>
              <a:t>Project management information systems</a:t>
            </a:r>
          </a:p>
          <a:p>
            <a:pPr lvl="1"/>
            <a:endParaRPr lang="en-US" dirty="0"/>
          </a:p>
        </p:txBody>
      </p:sp>
      <p:sp>
        <p:nvSpPr>
          <p:cNvPr id="4915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Learning Objectives (2 of 2)</a:t>
            </a:r>
          </a:p>
        </p:txBody>
      </p:sp>
      <p:sp>
        <p:nvSpPr>
          <p:cNvPr id="1024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/>
              <a:t>Apply the principles of knowledge management to the various aspects of project integration</a:t>
            </a:r>
          </a:p>
          <a:p>
            <a:r>
              <a:rPr lang="en-US" dirty="0"/>
              <a:t>Describe the process of monitoring and controlling a project</a:t>
            </a:r>
          </a:p>
          <a:p>
            <a:r>
              <a:rPr lang="en-US" dirty="0"/>
              <a:t>Define the integrated change control process, relate this to the steps for planning for and managing changes on information technology (IT) projects, and create an appropriate change control system for a project that incorporates both</a:t>
            </a:r>
          </a:p>
          <a:p>
            <a:r>
              <a:rPr lang="en-US" dirty="0"/>
              <a:t>Explain the importance of developing and following good procedures for closing projects</a:t>
            </a:r>
          </a:p>
          <a:p>
            <a:r>
              <a:rPr lang="en-US" dirty="0"/>
              <a:t>Describe how software can assist in project integration management</a:t>
            </a:r>
          </a:p>
          <a:p>
            <a:r>
              <a:rPr lang="en-US" dirty="0"/>
              <a:t>Discuss considerations for agile/adaptive environments</a:t>
            </a:r>
          </a:p>
          <a:p>
            <a:endParaRPr lang="en-US" dirty="0"/>
          </a:p>
        </p:txBody>
      </p:sp>
      <p:sp>
        <p:nvSpPr>
          <p:cNvPr id="10242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Managing Project Knowledge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Basic types of knowledge </a:t>
            </a:r>
          </a:p>
          <a:p>
            <a:pPr lvl="1"/>
            <a:r>
              <a:rPr lang="en-US" dirty="0"/>
              <a:t>Explicit knowledge: easily explained using words, pictures, or numbers and is easy to communicate, store, and distribute</a:t>
            </a:r>
          </a:p>
          <a:p>
            <a:pPr lvl="1"/>
            <a:r>
              <a:rPr lang="en-US" dirty="0"/>
              <a:t>Tacit knowledge: difficult to express and highly personal</a:t>
            </a:r>
          </a:p>
          <a:p>
            <a:r>
              <a:rPr lang="en-US" dirty="0"/>
              <a:t>Knowledge management should be done before, during, and after projects are completed</a:t>
            </a:r>
          </a:p>
          <a:p>
            <a:pPr lvl="1"/>
            <a:r>
              <a:rPr lang="en-US" dirty="0"/>
              <a:t>Often very difficult to accomplish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4978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  <p:extLst>
      <p:ext uri="{BB962C8B-B14F-4D97-AF65-F5344CB8AC3E}">
        <p14:creationId xmlns:p14="http://schemas.microsoft.com/office/powerpoint/2010/main" val="324445767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Monitoring and Controlling Project Work</a:t>
            </a:r>
          </a:p>
        </p:txBody>
      </p:sp>
      <p:sp>
        <p:nvSpPr>
          <p:cNvPr id="5018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Changes are inevitable on most projects, so it’s important to develop and follow a process to monitor and control changes</a:t>
            </a:r>
          </a:p>
          <a:p>
            <a:pPr lvl="1"/>
            <a:r>
              <a:rPr lang="en-US" dirty="0"/>
              <a:t>Monitoring project work includes collecting, measuring, and disseminating performance information</a:t>
            </a:r>
          </a:p>
          <a:p>
            <a:pPr lvl="1"/>
            <a:r>
              <a:rPr lang="en-US" dirty="0"/>
              <a:t>The project management plan provides the baseline for identifying and controlling project changes</a:t>
            </a:r>
          </a:p>
          <a:p>
            <a:pPr lvl="2"/>
            <a:r>
              <a:rPr lang="en-US" dirty="0"/>
              <a:t>A baseline is a starting point, a measurement, or an observation that is documented so that it can be used for future comparison.</a:t>
            </a:r>
          </a:p>
        </p:txBody>
      </p:sp>
      <p:sp>
        <p:nvSpPr>
          <p:cNvPr id="5017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Performing Integrated Change Control</a:t>
            </a:r>
          </a:p>
        </p:txBody>
      </p:sp>
      <p:sp>
        <p:nvSpPr>
          <p:cNvPr id="5222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Main objectives </a:t>
            </a:r>
          </a:p>
          <a:p>
            <a:pPr lvl="1"/>
            <a:r>
              <a:rPr lang="en-US" dirty="0"/>
              <a:t>Influencing the factors that create changes to ensure that changes are beneficial</a:t>
            </a:r>
          </a:p>
          <a:p>
            <a:pPr lvl="1"/>
            <a:r>
              <a:rPr lang="en-US" dirty="0"/>
              <a:t>Determining that a change has occurred</a:t>
            </a:r>
          </a:p>
          <a:p>
            <a:pPr lvl="1"/>
            <a:r>
              <a:rPr lang="en-US" dirty="0"/>
              <a:t>Managing actual changes as they occur</a:t>
            </a:r>
          </a:p>
        </p:txBody>
      </p:sp>
      <p:sp>
        <p:nvSpPr>
          <p:cNvPr id="52226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Change Control on IT Projects</a:t>
            </a:r>
          </a:p>
        </p:txBody>
      </p:sp>
      <p:sp>
        <p:nvSpPr>
          <p:cNvPr id="5325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Former view: the project team should strive to do exactly what was planned on time and within budget</a:t>
            </a:r>
          </a:p>
          <a:p>
            <a:r>
              <a:rPr lang="en-US" dirty="0"/>
              <a:t>Problem: project teams could rarely meet original project goals</a:t>
            </a:r>
          </a:p>
          <a:p>
            <a:r>
              <a:rPr lang="en-US" dirty="0"/>
              <a:t>Modern view: project management is a process of constant communication and negotiation</a:t>
            </a:r>
          </a:p>
          <a:p>
            <a:r>
              <a:rPr lang="en-US" dirty="0"/>
              <a:t>Solution: changes are often beneficial and the project team should plan for them</a:t>
            </a:r>
          </a:p>
        </p:txBody>
      </p:sp>
      <p:sp>
        <p:nvSpPr>
          <p:cNvPr id="53250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Change Control System (1 of 3)</a:t>
            </a:r>
          </a:p>
        </p:txBody>
      </p:sp>
      <p:sp>
        <p:nvSpPr>
          <p:cNvPr id="5427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Formal, documented process that describes when and how official project documents and work may be changed</a:t>
            </a:r>
          </a:p>
          <a:p>
            <a:pPr lvl="1"/>
            <a:r>
              <a:rPr lang="en-US" dirty="0"/>
              <a:t>Describes who is authorized to make changes, paperwork required for these changes, and any automated or manual tracking systems the project will use</a:t>
            </a:r>
          </a:p>
          <a:p>
            <a:r>
              <a:rPr lang="en-US" dirty="0"/>
              <a:t>Change control board (CCB) is a formal group of people responsible for approving or rejecting changes on a project</a:t>
            </a:r>
          </a:p>
          <a:p>
            <a:pPr lvl="1"/>
            <a:r>
              <a:rPr lang="en-US" dirty="0"/>
              <a:t>Provide guidelines for preparing change requests, evaluate change requests, and manage the implementation of approved changes</a:t>
            </a:r>
          </a:p>
          <a:p>
            <a:r>
              <a:rPr lang="en-US" dirty="0"/>
              <a:t>Some CCBs only meet occasionally, so it may take too long for changes to occur</a:t>
            </a:r>
          </a:p>
          <a:p>
            <a:pPr lvl="1"/>
            <a:r>
              <a:rPr lang="en-US" dirty="0"/>
              <a:t>Some organizations have policies in place for time-sensitive changes</a:t>
            </a:r>
          </a:p>
          <a:p>
            <a:pPr lvl="1"/>
            <a:endParaRPr lang="en-US" dirty="0"/>
          </a:p>
        </p:txBody>
      </p:sp>
      <p:sp>
        <p:nvSpPr>
          <p:cNvPr id="5427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Change Control System (2 of 3)</a:t>
            </a:r>
          </a:p>
        </p:txBody>
      </p:sp>
      <p:sp>
        <p:nvSpPr>
          <p:cNvPr id="5734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Configuration management ensures that the descriptions of the project’s products are correct and complete</a:t>
            </a:r>
          </a:p>
          <a:p>
            <a:pPr lvl="1"/>
            <a:r>
              <a:rPr lang="en-US" dirty="0"/>
              <a:t>Involves identifying and controlling the functional and physical design characteristics of products and their support documentation</a:t>
            </a:r>
          </a:p>
          <a:p>
            <a:pPr lvl="1"/>
            <a:r>
              <a:rPr lang="en-US" dirty="0"/>
              <a:t>Configuration management specialists identify and document configuration requirements, control changes, record and report changes, and audit the products to verify conformance to requirements</a:t>
            </a:r>
          </a:p>
          <a:p>
            <a:endParaRPr lang="en-US" dirty="0"/>
          </a:p>
        </p:txBody>
      </p:sp>
      <p:sp>
        <p:nvSpPr>
          <p:cNvPr id="57346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Change Control System (3 of 3)</a:t>
            </a:r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82583033"/>
              </p:ext>
            </p:extLst>
          </p:nvPr>
        </p:nvGraphicFramePr>
        <p:xfrm>
          <a:off x="714375" y="1600200"/>
          <a:ext cx="7886700" cy="3226751"/>
        </p:xfrm>
        <a:graphic>
          <a:graphicData uri="http://schemas.openxmlformats.org/drawingml/2006/table">
            <a:tbl>
              <a:tblPr firstRow="1" bandRow="1">
                <a:tableStyleId>{306799F8-075E-4A3A-A7F6-7FBC6576F1A4}</a:tableStyleId>
              </a:tblPr>
              <a:tblGrid>
                <a:gridCol w="7886700">
                  <a:extLst>
                    <a:ext uri="{9D8B030D-6E8A-4147-A177-3AD203B41FA5}">
                      <a16:colId xmlns:a16="http://schemas.microsoft.com/office/drawing/2014/main" val="419845333"/>
                    </a:ext>
                  </a:extLst>
                </a:gridCol>
              </a:tblGrid>
              <a:tr h="366711">
                <a:tc>
                  <a:txBody>
                    <a:bodyPr/>
                    <a:lstStyle/>
                    <a:p>
                      <a:r>
                        <a:rPr lang="en-US" b="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View project management as a process of constant communication and negotiation.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 w="190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124524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Plan for change.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90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628747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Establish a formal change control system, including a change control board (CCB) and</a:t>
                      </a:r>
                    </a:p>
                    <a:p>
                      <a:r>
                        <a:rPr lang="en-US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IT steering committee.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3106579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Use effective configuration management.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3002748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Define procedures for making timely decisions about smaller changes.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419155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Use written and oral performance reports to help identify and manage change.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315701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Use project management software and other software to help manage and</a:t>
                      </a:r>
                    </a:p>
                    <a:p>
                      <a:r>
                        <a:rPr lang="en-US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communicate changes.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3842407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Focus on leading the project team and meeting overall project goals and expectations.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72774385"/>
                  </a:ext>
                </a:extLst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542925" y="4953000"/>
            <a:ext cx="805815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Table 4-4 suggestions for performing integrated change control</a:t>
            </a:r>
          </a:p>
        </p:txBody>
      </p:sp>
      <p:sp>
        <p:nvSpPr>
          <p:cNvPr id="58370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Closing Projects or Phases</a:t>
            </a:r>
          </a:p>
        </p:txBody>
      </p:sp>
      <p:sp>
        <p:nvSpPr>
          <p:cNvPr id="5939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 close a project or phase, you must finalize all activities and transfer the completed or cancelled work to the appropriate people</a:t>
            </a:r>
          </a:p>
          <a:p>
            <a:pPr lvl="1"/>
            <a:r>
              <a:rPr lang="en-US" dirty="0"/>
              <a:t>Main inputs are the project charter, project management plan, project documents, accepted deliverables, business documents, agreements, procurement documentation, and organizational process assets</a:t>
            </a:r>
          </a:p>
          <a:p>
            <a:pPr lvl="1"/>
            <a:r>
              <a:rPr lang="en-US" dirty="0"/>
              <a:t>Main tools and techniques are expert judgment, data analysis, and meetings</a:t>
            </a:r>
          </a:p>
        </p:txBody>
      </p:sp>
      <p:sp>
        <p:nvSpPr>
          <p:cNvPr id="5939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Software to Assist in Project Integration Management (1 of 2)</a:t>
            </a:r>
          </a:p>
        </p:txBody>
      </p:sp>
      <p:sp>
        <p:nvSpPr>
          <p:cNvPr id="6042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Several types of software can be used to assist in project integration management</a:t>
            </a:r>
          </a:p>
          <a:p>
            <a:pPr lvl="1"/>
            <a:r>
              <a:rPr lang="en-US" dirty="0"/>
              <a:t>Documents can be created with word processing software</a:t>
            </a:r>
          </a:p>
          <a:p>
            <a:pPr lvl="1"/>
            <a:r>
              <a:rPr lang="en-US" dirty="0"/>
              <a:t>Presentations are created with presentation software</a:t>
            </a:r>
          </a:p>
          <a:p>
            <a:pPr lvl="1"/>
            <a:r>
              <a:rPr lang="en-US" dirty="0"/>
              <a:t>Tracking can be done with spreadsheets or databases</a:t>
            </a:r>
          </a:p>
          <a:p>
            <a:pPr lvl="1"/>
            <a:r>
              <a:rPr lang="en-US" dirty="0"/>
              <a:t>Communication software can facilitate communications</a:t>
            </a:r>
          </a:p>
          <a:p>
            <a:pPr lvl="1"/>
            <a:r>
              <a:rPr lang="en-US" dirty="0"/>
              <a:t>Project management software can pull everything together and show detailed and summarized information</a:t>
            </a:r>
          </a:p>
        </p:txBody>
      </p:sp>
      <p:sp>
        <p:nvSpPr>
          <p:cNvPr id="6041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Software to Assist in Project Integration Management (2 of 2)</a:t>
            </a:r>
          </a:p>
        </p:txBody>
      </p:sp>
      <p:pic>
        <p:nvPicPr>
          <p:cNvPr id="4" name="Picture 3" descr="Image displays a project dashboard from the software ProjectManager.&#10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3162" y="1690689"/>
            <a:ext cx="6197675" cy="3781044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  <p:extLst>
      <p:ext uri="{BB962C8B-B14F-4D97-AF65-F5344CB8AC3E}">
        <p14:creationId xmlns:p14="http://schemas.microsoft.com/office/powerpoint/2010/main" val="9599034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Project Integration Management? (1 of 3)</a:t>
            </a:r>
          </a:p>
        </p:txBody>
      </p:sp>
      <p:sp>
        <p:nvSpPr>
          <p:cNvPr id="1229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Project managers must coordinate all of the other knowledge areas throughout a project’s life cycle</a:t>
            </a:r>
          </a:p>
          <a:p>
            <a:r>
              <a:rPr lang="en-US" dirty="0"/>
              <a:t>Many new project managers have trouble looking at the “big picture” and want to focus on too many details (See opening case for a real example)</a:t>
            </a:r>
          </a:p>
          <a:p>
            <a:r>
              <a:rPr lang="en-US" dirty="0"/>
              <a:t>Project integration management is not the same thing as software integration</a:t>
            </a:r>
          </a:p>
        </p:txBody>
      </p:sp>
      <p:sp>
        <p:nvSpPr>
          <p:cNvPr id="12290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Considerations for Agile/Adaptive Environments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Iterative and agile approaches promote the engagement of team members</a:t>
            </a:r>
          </a:p>
          <a:p>
            <a:r>
              <a:rPr lang="en-US" dirty="0"/>
              <a:t>Expectations of the project manager do not change in an adaptive environment, but control of the detailed product planning and delivery is delegated to the team</a:t>
            </a:r>
          </a:p>
          <a:p>
            <a:r>
              <a:rPr lang="en-US" dirty="0"/>
              <a:t>Project managers using any product life cycle should focus on creating a collaborative decision-making environment and providing opportunities for team members to develop additional skills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4978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  <p:extLst>
      <p:ext uri="{BB962C8B-B14F-4D97-AF65-F5344CB8AC3E}">
        <p14:creationId xmlns:p14="http://schemas.microsoft.com/office/powerpoint/2010/main" val="19890001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Summary</a:t>
            </a:r>
          </a:p>
        </p:txBody>
      </p:sp>
      <p:sp>
        <p:nvSpPr>
          <p:cNvPr id="6144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Project integration management ties together all the other areas of project management</a:t>
            </a:r>
          </a:p>
          <a:p>
            <a:pPr lvl="1"/>
            <a:r>
              <a:rPr lang="en-US" dirty="0"/>
              <a:t>Primary focus should be on project integration management</a:t>
            </a:r>
          </a:p>
          <a:p>
            <a:r>
              <a:rPr lang="en-US" dirty="0"/>
              <a:t>Main processes </a:t>
            </a:r>
          </a:p>
          <a:p>
            <a:pPr lvl="1"/>
            <a:r>
              <a:rPr lang="en-US" dirty="0"/>
              <a:t>Develop the project charter</a:t>
            </a:r>
          </a:p>
          <a:p>
            <a:pPr lvl="1"/>
            <a:r>
              <a:rPr lang="en-US" dirty="0"/>
              <a:t>Develop the project management plan</a:t>
            </a:r>
          </a:p>
          <a:p>
            <a:pPr lvl="1"/>
            <a:r>
              <a:rPr lang="en-US" dirty="0"/>
              <a:t>Direct and manage project execution</a:t>
            </a:r>
          </a:p>
          <a:p>
            <a:pPr lvl="1"/>
            <a:r>
              <a:rPr lang="en-US" dirty="0"/>
              <a:t>Manage project knowledge</a:t>
            </a:r>
          </a:p>
          <a:p>
            <a:pPr lvl="1"/>
            <a:r>
              <a:rPr lang="en-US" dirty="0"/>
              <a:t>Monitor and control project work</a:t>
            </a:r>
          </a:p>
          <a:p>
            <a:pPr lvl="1"/>
            <a:r>
              <a:rPr lang="en-US" dirty="0"/>
              <a:t>Perform integrated change control</a:t>
            </a:r>
          </a:p>
          <a:p>
            <a:pPr lvl="1"/>
            <a:r>
              <a:rPr lang="en-US"/>
              <a:t>Close the project or phase</a:t>
            </a:r>
            <a:endParaRPr lang="en-US" dirty="0"/>
          </a:p>
        </p:txBody>
      </p:sp>
      <p:sp>
        <p:nvSpPr>
          <p:cNvPr id="61442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Project Integration Management? (2 of 3)</a:t>
            </a:r>
          </a:p>
        </p:txBody>
      </p:sp>
      <p:sp>
        <p:nvSpPr>
          <p:cNvPr id="1331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Main processes </a:t>
            </a:r>
          </a:p>
          <a:p>
            <a:pPr lvl="1"/>
            <a:r>
              <a:rPr lang="en-US" dirty="0"/>
              <a:t>Develop the project charter</a:t>
            </a:r>
          </a:p>
          <a:p>
            <a:pPr lvl="1"/>
            <a:r>
              <a:rPr lang="en-US" dirty="0"/>
              <a:t>Develop the project management plan</a:t>
            </a:r>
          </a:p>
          <a:p>
            <a:pPr lvl="1"/>
            <a:r>
              <a:rPr lang="en-US" dirty="0"/>
              <a:t>Direct and manage project execution</a:t>
            </a:r>
          </a:p>
          <a:p>
            <a:pPr lvl="1"/>
            <a:r>
              <a:rPr lang="en-US" dirty="0"/>
              <a:t>Manage project knowledge</a:t>
            </a:r>
          </a:p>
          <a:p>
            <a:pPr lvl="1"/>
            <a:r>
              <a:rPr lang="en-US" dirty="0"/>
              <a:t>Monitor and control project work</a:t>
            </a:r>
          </a:p>
          <a:p>
            <a:pPr lvl="1"/>
            <a:r>
              <a:rPr lang="en-US" dirty="0"/>
              <a:t>Perform integrated change control</a:t>
            </a:r>
          </a:p>
          <a:p>
            <a:pPr lvl="1"/>
            <a:r>
              <a:rPr lang="en-US" dirty="0"/>
              <a:t>Close the project or phase</a:t>
            </a:r>
          </a:p>
        </p:txBody>
      </p:sp>
      <p:sp>
        <p:nvSpPr>
          <p:cNvPr id="1331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Project Integration Management? (3 of 3)</a:t>
            </a:r>
          </a:p>
        </p:txBody>
      </p:sp>
      <p:pic>
        <p:nvPicPr>
          <p:cNvPr id="2" name="Picture 1" descr="Image provides an overview of the project integration management cycle.&#10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6104" y="990118"/>
            <a:ext cx="4431792" cy="5145619"/>
          </a:xfrm>
          <a:prstGeom prst="rect">
            <a:avLst/>
          </a:prstGeom>
        </p:spPr>
      </p:pic>
      <p:sp>
        <p:nvSpPr>
          <p:cNvPr id="15363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Strategic Planning and Project Selection (1 of 2)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Strategic planning involves determining long-term objectives </a:t>
            </a:r>
          </a:p>
          <a:p>
            <a:pPr lvl="1"/>
            <a:r>
              <a:rPr lang="en-US" dirty="0"/>
              <a:t>Analyzing the strengths and weaknesses of an organization</a:t>
            </a:r>
          </a:p>
          <a:p>
            <a:pPr lvl="1"/>
            <a:r>
              <a:rPr lang="en-US" dirty="0"/>
              <a:t>Studying opportunities and threats in the business environment</a:t>
            </a:r>
          </a:p>
          <a:p>
            <a:pPr lvl="1"/>
            <a:r>
              <a:rPr lang="en-US" dirty="0"/>
              <a:t>Predicting future trends</a:t>
            </a:r>
          </a:p>
          <a:p>
            <a:pPr lvl="1"/>
            <a:r>
              <a:rPr lang="en-US" dirty="0"/>
              <a:t>Projecting the need for new products and services</a:t>
            </a:r>
          </a:p>
          <a:p>
            <a:r>
              <a:rPr lang="en-US" dirty="0"/>
              <a:t>SWOT analysis</a:t>
            </a:r>
          </a:p>
          <a:p>
            <a:pPr lvl="1"/>
            <a:r>
              <a:rPr lang="en-US" dirty="0"/>
              <a:t>Strengths, Weaknesses, Opportunities, and Threats</a:t>
            </a:r>
          </a:p>
          <a:p>
            <a:r>
              <a:rPr lang="en-US" dirty="0"/>
              <a:t>Identifying potential projects</a:t>
            </a:r>
          </a:p>
          <a:p>
            <a:pPr lvl="1"/>
            <a:r>
              <a:rPr lang="en-US" dirty="0"/>
              <a:t>Start of project initiation</a:t>
            </a:r>
          </a:p>
          <a:p>
            <a:r>
              <a:rPr lang="en-US" dirty="0"/>
              <a:t>Aligning IT with business strategy</a:t>
            </a:r>
          </a:p>
          <a:p>
            <a:pPr lvl="1"/>
            <a:r>
              <a:rPr lang="en-US" dirty="0"/>
              <a:t>Organization must develop a strategy for using IT to define how it will support the organization’s objectives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4978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  <p:extLst>
      <p:ext uri="{BB962C8B-B14F-4D97-AF65-F5344CB8AC3E}">
        <p14:creationId xmlns:p14="http://schemas.microsoft.com/office/powerpoint/2010/main" val="8858491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Strategic Planning and Project Selection (2 of 2)</a:t>
            </a:r>
          </a:p>
        </p:txBody>
      </p:sp>
      <p:pic>
        <p:nvPicPr>
          <p:cNvPr id="2" name="Picture 1" descr="Image depicts a SWOT analysis mind map.&#10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444" y="2438400"/>
            <a:ext cx="6049112" cy="2561844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C88CF8A-7983-4EC5-81A1-AC246BCE6513}"/>
              </a:ext>
            </a:extLst>
          </p:cNvPr>
          <p:cNvSpPr/>
          <p:nvPr/>
        </p:nvSpPr>
        <p:spPr>
          <a:xfrm>
            <a:off x="3059406" y="5532511"/>
            <a:ext cx="302518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StrategicPlanning.mp4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Methods for Selecting Projects</a:t>
            </a:r>
          </a:p>
        </p:txBody>
      </p:sp>
      <p:sp>
        <p:nvSpPr>
          <p:cNvPr id="2048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Potential projects must be narrowed down </a:t>
            </a:r>
          </a:p>
          <a:p>
            <a:pPr lvl="1"/>
            <a:r>
              <a:rPr lang="en-US" dirty="0"/>
              <a:t>Methods for selecting projects</a:t>
            </a:r>
          </a:p>
          <a:p>
            <a:pPr lvl="2"/>
            <a:r>
              <a:rPr lang="en-US" dirty="0"/>
              <a:t>Focusing on broad organizational needs</a:t>
            </a:r>
          </a:p>
          <a:p>
            <a:pPr lvl="2"/>
            <a:r>
              <a:rPr lang="en-US" dirty="0"/>
              <a:t>Performing net present value or other financial analyses</a:t>
            </a:r>
          </a:p>
          <a:p>
            <a:pPr lvl="2"/>
            <a:r>
              <a:rPr lang="en-US" dirty="0"/>
              <a:t>Using a weighted scoring model</a:t>
            </a:r>
          </a:p>
          <a:p>
            <a:pPr lvl="1"/>
            <a:endParaRPr lang="en-US" dirty="0"/>
          </a:p>
        </p:txBody>
      </p:sp>
      <p:sp>
        <p:nvSpPr>
          <p:cNvPr id="20482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rand_PPT_Template_SIMPLIFIED_SD">
  <a:themeElements>
    <a:clrScheme name="Cengage Colors">
      <a:dk1>
        <a:srgbClr val="004978"/>
      </a:dk1>
      <a:lt1>
        <a:srgbClr val="FFFFFF"/>
      </a:lt1>
      <a:dk2>
        <a:srgbClr val="006198"/>
      </a:dk2>
      <a:lt2>
        <a:srgbClr val="E7E6E6"/>
      </a:lt2>
      <a:accent1>
        <a:srgbClr val="0098D4"/>
      </a:accent1>
      <a:accent2>
        <a:srgbClr val="00B7E6"/>
      </a:accent2>
      <a:accent3>
        <a:srgbClr val="81CFEC"/>
      </a:accent3>
      <a:accent4>
        <a:srgbClr val="E8255F"/>
      </a:accent4>
      <a:accent5>
        <a:srgbClr val="FF6300"/>
      </a:accent5>
      <a:accent6>
        <a:srgbClr val="F5B600"/>
      </a:accent6>
      <a:hlink>
        <a:srgbClr val="00B7E6"/>
      </a:hlink>
      <a:folHlink>
        <a:srgbClr val="0098D4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  <a:effectLst/>
      </a:spPr>
      <a:bodyPr wrap="square" lIns="0" tIns="0" rIns="0" rtlCol="0" anchor="b">
        <a:spAutoFit/>
      </a:bodyPr>
      <a:lstStyle>
        <a:defPPr>
          <a:defRPr sz="2000" dirty="0" smtClean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160808_Cengage PP Brand Update" id="{61CF522C-3938-544D-B6D2-01C3CB24134A}" vid="{85A4C21B-B5BA-1B4B-9AA0-C3802FB375A7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042A3490737CF47A3BC21B17FB734AC" ma:contentTypeVersion="2" ma:contentTypeDescription="Create a new document." ma:contentTypeScope="" ma:versionID="3332f689f1cab291d73add817b534ebe">
  <xsd:schema xmlns:xsd="http://www.w3.org/2001/XMLSchema" xmlns:xs="http://www.w3.org/2001/XMLSchema" xmlns:p="http://schemas.microsoft.com/office/2006/metadata/properties" xmlns:ns2="4fc70034-6082-49d3-8b8d-450ab2245214" targetNamespace="http://schemas.microsoft.com/office/2006/metadata/properties" ma:root="true" ma:fieldsID="616f7ee2f4508683c1716824fe2e7abd" ns2:_="">
    <xsd:import namespace="4fc70034-6082-49d3-8b8d-450ab224521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fc70034-6082-49d3-8b8d-450ab224521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52B0B23-000B-4D87-8F78-A8809CB573F5}"/>
</file>

<file path=customXml/itemProps2.xml><?xml version="1.0" encoding="utf-8"?>
<ds:datastoreItem xmlns:ds="http://schemas.openxmlformats.org/officeDocument/2006/customXml" ds:itemID="{BC47B064-3196-4A31-92FA-4E09802D73CE}"/>
</file>

<file path=customXml/itemProps3.xml><?xml version="1.0" encoding="utf-8"?>
<ds:datastoreItem xmlns:ds="http://schemas.openxmlformats.org/officeDocument/2006/customXml" ds:itemID="{82B54BA3-37C0-40EA-A2DD-06C2406DDB09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4528</Words>
  <Application>Microsoft Office PowerPoint</Application>
  <PresentationFormat>On-screen Show (4:3)</PresentationFormat>
  <Paragraphs>288</Paragraphs>
  <Slides>41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7" baseType="lpstr">
      <vt:lpstr>Arial</vt:lpstr>
      <vt:lpstr>Open Sans</vt:lpstr>
      <vt:lpstr>Open Sans Regular</vt:lpstr>
      <vt:lpstr>Summer Font</vt:lpstr>
      <vt:lpstr>Times New Roman</vt:lpstr>
      <vt:lpstr>Brand_PPT_Template_SIMPLIFIED_SD</vt:lpstr>
      <vt:lpstr>Chapter 4: Project Integration Management</vt:lpstr>
      <vt:lpstr>Learning Objectives (1 of 2)</vt:lpstr>
      <vt:lpstr>Learning Objectives (2 of 2)</vt:lpstr>
      <vt:lpstr>What is Project Integration Management? (1 of 3)</vt:lpstr>
      <vt:lpstr>What is Project Integration Management? (2 of 3)</vt:lpstr>
      <vt:lpstr>What is Project Integration Management? (3 of 3)</vt:lpstr>
      <vt:lpstr>Strategic Planning and Project Selection (1 of 2)</vt:lpstr>
      <vt:lpstr>Strategic Planning and Project Selection (2 of 2)</vt:lpstr>
      <vt:lpstr>Methods for Selecting Projects</vt:lpstr>
      <vt:lpstr>Focusing on Broad Organizational Needs</vt:lpstr>
      <vt:lpstr>Performing Financial Analyses</vt:lpstr>
      <vt:lpstr>Net Present Value Analysis (1 of 4)</vt:lpstr>
      <vt:lpstr>Net Present Value Analysis (2 of 4)</vt:lpstr>
      <vt:lpstr>Net Present Value Analysis (3 of 4)</vt:lpstr>
      <vt:lpstr>Net Present Value Analysis (4 of 4)</vt:lpstr>
      <vt:lpstr>Return on Investment</vt:lpstr>
      <vt:lpstr>Payback Analysis (1 of 2)</vt:lpstr>
      <vt:lpstr>Payback Analysis (2 of 2)</vt:lpstr>
      <vt:lpstr>Using a Weighted Scoring Model (1 of 2)</vt:lpstr>
      <vt:lpstr>Using a Weighted Scoring Model (2 of 2)</vt:lpstr>
      <vt:lpstr>Developing a Project Charter (1 of 2)</vt:lpstr>
      <vt:lpstr>Developing a Project Charter (2 of 2)</vt:lpstr>
      <vt:lpstr>Developing a Project Management Plan</vt:lpstr>
      <vt:lpstr>Using Guidelines to Create Project Management Plans</vt:lpstr>
      <vt:lpstr>Directing and Managing Project Work</vt:lpstr>
      <vt:lpstr>Coordinating Planning and Execution</vt:lpstr>
      <vt:lpstr>Providing Strong Leadership and a Supportive Culture</vt:lpstr>
      <vt:lpstr>Capitalizing on Product, Business, and Application Area Knowledge</vt:lpstr>
      <vt:lpstr>Project Execution Tools and Techniques</vt:lpstr>
      <vt:lpstr>Managing Project Knowledge</vt:lpstr>
      <vt:lpstr>Monitoring and Controlling Project Work</vt:lpstr>
      <vt:lpstr>Performing Integrated Change Control</vt:lpstr>
      <vt:lpstr>Change Control on IT Projects</vt:lpstr>
      <vt:lpstr>Change Control System (1 of 3)</vt:lpstr>
      <vt:lpstr>Change Control System (2 of 3)</vt:lpstr>
      <vt:lpstr>Change Control System (3 of 3)</vt:lpstr>
      <vt:lpstr>Closing Projects or Phases</vt:lpstr>
      <vt:lpstr>Using Software to Assist in Project Integration Management (1 of 2)</vt:lpstr>
      <vt:lpstr>Using Software to Assist in Project Integration Management (2 of 2)</vt:lpstr>
      <vt:lpstr>Considerations for Agile/Adaptive Environments</vt:lpstr>
      <vt:lpstr>Chapter 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2018-05-18T22:20:29Z</dcterms:created>
  <dcterms:modified xsi:type="dcterms:W3CDTF">2021-08-29T16:38:58Z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0x0101005042A3490737CF47A3BC21B17FB734AC</vt:lpwstr>
  </property>
</Properties>
</file>