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97" r:id="rId1"/>
  </p:sldMasterIdLst>
  <p:notesMasterIdLst>
    <p:notesMasterId r:id="rId35"/>
  </p:notesMasterIdLst>
  <p:handoutMasterIdLst>
    <p:handoutMasterId r:id="rId36"/>
  </p:handoutMasterIdLst>
  <p:sldIdLst>
    <p:sldId id="257" r:id="rId2"/>
    <p:sldId id="336" r:id="rId3"/>
    <p:sldId id="382" r:id="rId4"/>
    <p:sldId id="338" r:id="rId5"/>
    <p:sldId id="340" r:id="rId6"/>
    <p:sldId id="342" r:id="rId7"/>
    <p:sldId id="372" r:id="rId8"/>
    <p:sldId id="344" r:id="rId9"/>
    <p:sldId id="349" r:id="rId10"/>
    <p:sldId id="383" r:id="rId11"/>
    <p:sldId id="376" r:id="rId12"/>
    <p:sldId id="352" r:id="rId13"/>
    <p:sldId id="384" r:id="rId14"/>
    <p:sldId id="390" r:id="rId15"/>
    <p:sldId id="391" r:id="rId16"/>
    <p:sldId id="353" r:id="rId17"/>
    <p:sldId id="354" r:id="rId18"/>
    <p:sldId id="385" r:id="rId19"/>
    <p:sldId id="356" r:id="rId20"/>
    <p:sldId id="386" r:id="rId21"/>
    <p:sldId id="358" r:id="rId22"/>
    <p:sldId id="377" r:id="rId23"/>
    <p:sldId id="359" r:id="rId24"/>
    <p:sldId id="387" r:id="rId25"/>
    <p:sldId id="362" r:id="rId26"/>
    <p:sldId id="364" r:id="rId27"/>
    <p:sldId id="365" r:id="rId28"/>
    <p:sldId id="367" r:id="rId29"/>
    <p:sldId id="368" r:id="rId30"/>
    <p:sldId id="369" r:id="rId31"/>
    <p:sldId id="388" r:id="rId32"/>
    <p:sldId id="389" r:id="rId33"/>
    <p:sldId id="370" r:id="rId34"/>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30" autoAdjust="0"/>
    <p:restoredTop sz="82650" autoAdjust="0"/>
  </p:normalViewPr>
  <p:slideViewPr>
    <p:cSldViewPr>
      <p:cViewPr varScale="1">
        <p:scale>
          <a:sx n="76" d="100"/>
          <a:sy n="76" d="100"/>
        </p:scale>
        <p:origin x="1740" y="96"/>
      </p:cViewPr>
      <p:guideLst>
        <p:guide orient="horz" pos="2160"/>
        <p:guide pos="2880"/>
      </p:guideLst>
    </p:cSldViewPr>
  </p:slideViewPr>
  <p:outlineViewPr>
    <p:cViewPr>
      <p:scale>
        <a:sx n="33" d="100"/>
        <a:sy n="33" d="100"/>
      </p:scale>
      <p:origin x="0" y="-99300"/>
    </p:cViewPr>
  </p:outlineViewPr>
  <p:notesTextViewPr>
    <p:cViewPr>
      <p:scale>
        <a:sx n="100" d="100"/>
        <a:sy n="100" d="100"/>
      </p:scale>
      <p:origin x="0" y="0"/>
    </p:cViewPr>
  </p:notesTextViewPr>
  <p:sorterViewPr>
    <p:cViewPr>
      <p:scale>
        <a:sx n="66" d="100"/>
        <a:sy n="66" d="100"/>
      </p:scale>
      <p:origin x="0" y="-1834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A25F6DE3-67C9-49C3-ADD0-D55F8518C166}" type="slidenum">
              <a:rPr lang="en-US"/>
              <a:pPr>
                <a:defRPr/>
              </a:pPr>
              <a:t>‹#›</a:t>
            </a:fld>
            <a:endParaRPr lang="en-US" dirty="0"/>
          </a:p>
        </p:txBody>
      </p:sp>
    </p:spTree>
    <p:extLst>
      <p:ext uri="{BB962C8B-B14F-4D97-AF65-F5344CB8AC3E}">
        <p14:creationId xmlns:p14="http://schemas.microsoft.com/office/powerpoint/2010/main" val="156283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8A9DD711-E595-47B7-9D7A-2CA423E4AA9D}" type="slidenum">
              <a:rPr lang="en-US"/>
              <a:pPr>
                <a:defRPr/>
              </a:pPr>
              <a:t>‹#›</a:t>
            </a:fld>
            <a:endParaRPr lang="en-US" dirty="0"/>
          </a:p>
        </p:txBody>
      </p:sp>
    </p:spTree>
    <p:extLst>
      <p:ext uri="{BB962C8B-B14F-4D97-AF65-F5344CB8AC3E}">
        <p14:creationId xmlns:p14="http://schemas.microsoft.com/office/powerpoint/2010/main" val="10308796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dirty="0"/>
          </a:p>
        </p:txBody>
      </p:sp>
      <p:sp>
        <p:nvSpPr>
          <p:cNvPr id="50180" name="Slide Number Placeholder 3"/>
          <p:cNvSpPr>
            <a:spLocks noGrp="1"/>
          </p:cNvSpPr>
          <p:nvPr>
            <p:ph type="sldNum" sz="quarter" idx="5"/>
          </p:nvPr>
        </p:nvSpPr>
        <p:spPr>
          <a:noFill/>
        </p:spPr>
        <p:txBody>
          <a:bodyPr/>
          <a:lstStyle/>
          <a:p>
            <a:fld id="{503AF232-1BEB-4A86-ACCA-EDD6AB8398EB}" type="slidenum">
              <a:rPr lang="en-US" smtClean="0"/>
              <a:pPr/>
              <a:t>1</a:t>
            </a:fld>
            <a:endParaRPr lang="en-US" dirty="0"/>
          </a:p>
        </p:txBody>
      </p:sp>
    </p:spTree>
    <p:extLst>
      <p:ext uri="{BB962C8B-B14F-4D97-AF65-F5344CB8AC3E}">
        <p14:creationId xmlns:p14="http://schemas.microsoft.com/office/powerpoint/2010/main" val="126160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2</a:t>
            </a:fld>
            <a:endParaRPr lang="en-US" dirty="0"/>
          </a:p>
        </p:txBody>
      </p:sp>
    </p:spTree>
    <p:extLst>
      <p:ext uri="{BB962C8B-B14F-4D97-AF65-F5344CB8AC3E}">
        <p14:creationId xmlns:p14="http://schemas.microsoft.com/office/powerpoint/2010/main" val="394320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3</a:t>
            </a:fld>
            <a:endParaRPr lang="en-US" dirty="0"/>
          </a:p>
        </p:txBody>
      </p:sp>
    </p:spTree>
    <p:extLst>
      <p:ext uri="{BB962C8B-B14F-4D97-AF65-F5344CB8AC3E}">
        <p14:creationId xmlns:p14="http://schemas.microsoft.com/office/powerpoint/2010/main" val="270425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7</a:t>
            </a:fld>
            <a:endParaRPr lang="en-US" dirty="0"/>
          </a:p>
        </p:txBody>
      </p:sp>
    </p:spTree>
    <p:extLst>
      <p:ext uri="{BB962C8B-B14F-4D97-AF65-F5344CB8AC3E}">
        <p14:creationId xmlns:p14="http://schemas.microsoft.com/office/powerpoint/2010/main" val="1238530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10</a:t>
            </a:fld>
            <a:endParaRPr lang="en-US" dirty="0"/>
          </a:p>
        </p:txBody>
      </p:sp>
    </p:spTree>
    <p:extLst>
      <p:ext uri="{BB962C8B-B14F-4D97-AF65-F5344CB8AC3E}">
        <p14:creationId xmlns:p14="http://schemas.microsoft.com/office/powerpoint/2010/main" val="2117911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18</a:t>
            </a:fld>
            <a:endParaRPr lang="en-US" dirty="0"/>
          </a:p>
        </p:txBody>
      </p:sp>
    </p:spTree>
    <p:extLst>
      <p:ext uri="{BB962C8B-B14F-4D97-AF65-F5344CB8AC3E}">
        <p14:creationId xmlns:p14="http://schemas.microsoft.com/office/powerpoint/2010/main" val="21930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24</a:t>
            </a:fld>
            <a:endParaRPr lang="en-US" dirty="0"/>
          </a:p>
        </p:txBody>
      </p:sp>
    </p:spTree>
    <p:extLst>
      <p:ext uri="{BB962C8B-B14F-4D97-AF65-F5344CB8AC3E}">
        <p14:creationId xmlns:p14="http://schemas.microsoft.com/office/powerpoint/2010/main" val="2051039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650310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528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895135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497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38697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4229807133"/>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299986283"/>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F11DC2A-2F4E-4F79-A3F5-88DB509F96F8}"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937152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86E95EF-C699-41F4-A9B7-78276692A070}"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4276347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624839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748006947"/>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fr-FR" dirty="0"/>
              <a:t>Chapter 12:</a:t>
            </a:r>
            <a:br>
              <a:rPr lang="fr-FR" dirty="0"/>
            </a:br>
            <a:r>
              <a:rPr lang="fr-FR" dirty="0"/>
              <a:t>Project Procurement Management</a:t>
            </a:r>
          </a:p>
        </p:txBody>
      </p:sp>
      <p:sp>
        <p:nvSpPr>
          <p:cNvPr id="5" name="Rectangle 4">
            <a:extLst>
              <a:ext uri="{FF2B5EF4-FFF2-40B4-BE49-F238E27FC236}">
                <a16:creationId xmlns:a16="http://schemas.microsoft.com/office/drawing/2014/main" id="{E2091D44-C7EC-476A-A1E6-E0ED3E7DE8DA}"/>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Types of Contracts (2 of 3)</a:t>
            </a:r>
          </a:p>
        </p:txBody>
      </p:sp>
      <p:pic>
        <p:nvPicPr>
          <p:cNvPr id="2" name="Picture 1" descr="Image illustrates the levels of risk to the buyer and supplier for different types of contrac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4417" y="2590800"/>
            <a:ext cx="6695165" cy="2150364"/>
          </a:xfrm>
          <a:prstGeom prst="rect">
            <a:avLst/>
          </a:prstGeom>
        </p:spPr>
      </p:pic>
      <p:sp>
        <p:nvSpPr>
          <p:cNvPr id="2662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7627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Media Snapshot</a:t>
            </a:r>
          </a:p>
        </p:txBody>
      </p:sp>
      <p:sp>
        <p:nvSpPr>
          <p:cNvPr id="2" name="Content Placeholder 1"/>
          <p:cNvSpPr>
            <a:spLocks noGrp="1"/>
          </p:cNvSpPr>
          <p:nvPr>
            <p:ph idx="1"/>
          </p:nvPr>
        </p:nvSpPr>
        <p:spPr/>
        <p:txBody>
          <a:bodyPr/>
          <a:lstStyle/>
          <a:p>
            <a:r>
              <a:rPr lang="en-US" dirty="0"/>
              <a:t>Contract incentives can be extremely effective</a:t>
            </a:r>
          </a:p>
          <a:p>
            <a:pPr lvl="1"/>
            <a:r>
              <a:rPr lang="en-US" dirty="0"/>
              <a:t>On August 1, 2007, tragedy struck Minneapolis, Minnesota, when a bridge on I-35W collapsed, killing 13 motorists, injuring 150 people, and leaving a mass of concrete and steel in the river and on its banks</a:t>
            </a:r>
          </a:p>
          <a:p>
            <a:pPr lvl="1"/>
            <a:r>
              <a:rPr lang="en-US" dirty="0"/>
              <a:t>Peter Sanderson, project manager for the joint venture of Flatiron-Manson led his team in completing the project</a:t>
            </a:r>
          </a:p>
          <a:p>
            <a:pPr lvl="1"/>
            <a:r>
              <a:rPr lang="en-US" dirty="0"/>
              <a:t>The contractors earned $25 million in incentive fees on top of their $234 million contract for completing the bridge three months ahead of schedule</a:t>
            </a:r>
          </a:p>
          <a:p>
            <a:pPr lvl="1"/>
            <a:r>
              <a:rPr lang="en-US" dirty="0"/>
              <a:t>MnDOT justified the incentive payment by saying that each day the bridge was closed it cost road users more than $400,000</a:t>
            </a:r>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Types of Contracts (3 of 3)</a:t>
            </a:r>
          </a:p>
        </p:txBody>
      </p:sp>
      <p:sp>
        <p:nvSpPr>
          <p:cNvPr id="30723" name="Rectangle 3"/>
          <p:cNvSpPr>
            <a:spLocks noGrp="1" noChangeArrowheads="1"/>
          </p:cNvSpPr>
          <p:nvPr>
            <p:ph idx="1"/>
          </p:nvPr>
        </p:nvSpPr>
        <p:spPr/>
        <p:txBody>
          <a:bodyPr/>
          <a:lstStyle/>
          <a:p>
            <a:r>
              <a:rPr lang="en-US" dirty="0"/>
              <a:t>Contracts should include specific clauses to take into account issues unique to the project</a:t>
            </a:r>
          </a:p>
          <a:p>
            <a:pPr lvl="1"/>
            <a:r>
              <a:rPr lang="en-US" dirty="0"/>
              <a:t>Time and material contracts and unit-price contracts can be high or low risk, depending on the nature of the project and other contract clauses</a:t>
            </a:r>
          </a:p>
          <a:p>
            <a:pPr lvl="1"/>
            <a:r>
              <a:rPr lang="en-US" dirty="0"/>
              <a:t>A termination clause allows the buyer or supplier to end the contract</a:t>
            </a:r>
          </a:p>
        </p:txBody>
      </p:sp>
      <p:sp>
        <p:nvSpPr>
          <p:cNvPr id="3072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Tools and Techniques for Planning Procurement Management</a:t>
            </a:r>
          </a:p>
        </p:txBody>
      </p:sp>
      <p:sp>
        <p:nvSpPr>
          <p:cNvPr id="23555" name="Rectangle 3"/>
          <p:cNvSpPr>
            <a:spLocks noGrp="1" noChangeArrowheads="1"/>
          </p:cNvSpPr>
          <p:nvPr>
            <p:ph idx="1"/>
          </p:nvPr>
        </p:nvSpPr>
        <p:spPr/>
        <p:txBody>
          <a:bodyPr/>
          <a:lstStyle/>
          <a:p>
            <a:r>
              <a:rPr lang="en-US" dirty="0"/>
              <a:t>Several tools and techniques are available to help project managers and their teams in planning procurement management</a:t>
            </a:r>
          </a:p>
          <a:p>
            <a:pPr lvl="1"/>
            <a:r>
              <a:rPr lang="en-US" dirty="0"/>
              <a:t>Make-or-buy analysis</a:t>
            </a:r>
          </a:p>
          <a:p>
            <a:pPr lvl="2"/>
            <a:r>
              <a:rPr lang="en-US" dirty="0"/>
              <a:t>General management technique used to determine whether an organization should make or perform a particular product or service inside the organization or buy from someone else</a:t>
            </a:r>
          </a:p>
          <a:p>
            <a:pPr lvl="1"/>
            <a:r>
              <a:rPr lang="en-US" dirty="0"/>
              <a:t>Expert judgment</a:t>
            </a:r>
          </a:p>
          <a:p>
            <a:pPr lvl="2"/>
            <a:r>
              <a:rPr lang="en-US" dirty="0"/>
              <a:t>Experts both from inside and outside an organization can provide excellent advice in planning purchases and acquisitions</a:t>
            </a:r>
          </a:p>
          <a:p>
            <a:pPr lvl="1"/>
            <a:r>
              <a:rPr lang="en-US" dirty="0"/>
              <a:t>Market research</a:t>
            </a:r>
          </a:p>
          <a:p>
            <a:pPr lvl="2"/>
            <a:r>
              <a:rPr lang="en-US" dirty="0"/>
              <a:t>Many potential suppliers are often available for goods and services, so the project team must choose suppliers carefully</a:t>
            </a:r>
          </a:p>
          <a:p>
            <a:pPr lvl="1"/>
            <a:endParaRPr lang="en-US" dirty="0"/>
          </a:p>
        </p:txBody>
      </p:sp>
      <p:sp>
        <p:nvSpPr>
          <p:cNvPr id="2355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161332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178F8-5392-42F7-A044-6E1820575A48}"/>
              </a:ext>
            </a:extLst>
          </p:cNvPr>
          <p:cNvSpPr>
            <a:spLocks noGrp="1"/>
          </p:cNvSpPr>
          <p:nvPr>
            <p:ph type="title"/>
          </p:nvPr>
        </p:nvSpPr>
        <p:spPr/>
        <p:txBody>
          <a:bodyPr/>
          <a:lstStyle/>
          <a:p>
            <a:r>
              <a:rPr lang="en-US" dirty="0"/>
              <a:t>Make-or-Buy Example</a:t>
            </a:r>
          </a:p>
        </p:txBody>
      </p:sp>
      <p:sp>
        <p:nvSpPr>
          <p:cNvPr id="3" name="Content Placeholder 2">
            <a:extLst>
              <a:ext uri="{FF2B5EF4-FFF2-40B4-BE49-F238E27FC236}">
                <a16:creationId xmlns:a16="http://schemas.microsoft.com/office/drawing/2014/main" id="{C11BE928-5126-4516-B640-CD1E918F1881}"/>
              </a:ext>
            </a:extLst>
          </p:cNvPr>
          <p:cNvSpPr>
            <a:spLocks noGrp="1"/>
          </p:cNvSpPr>
          <p:nvPr>
            <p:ph idx="1"/>
          </p:nvPr>
        </p:nvSpPr>
        <p:spPr/>
        <p:txBody>
          <a:bodyPr/>
          <a:lstStyle/>
          <a:p>
            <a:pPr marL="457200" indent="-457200">
              <a:spcBef>
                <a:spcPct val="100000"/>
              </a:spcBef>
            </a:pPr>
            <a:r>
              <a:rPr lang="en-US" dirty="0"/>
              <a:t>Assume you can lease an item you need for a project for $800/day. To purchase the item, the cost is $12,000 plus a daily operational cost of $400/day</a:t>
            </a:r>
          </a:p>
          <a:p>
            <a:pPr marL="457200" indent="-457200">
              <a:spcBef>
                <a:spcPct val="100000"/>
              </a:spcBef>
            </a:pPr>
            <a:r>
              <a:rPr lang="en-US" dirty="0"/>
              <a:t>How long will it take for the purchase cost to be the same as the lease cost?</a:t>
            </a:r>
          </a:p>
          <a:p>
            <a:endParaRPr lang="en-US" dirty="0"/>
          </a:p>
        </p:txBody>
      </p:sp>
      <p:sp>
        <p:nvSpPr>
          <p:cNvPr id="4" name="Footer Placeholder 3">
            <a:extLst>
              <a:ext uri="{FF2B5EF4-FFF2-40B4-BE49-F238E27FC236}">
                <a16:creationId xmlns:a16="http://schemas.microsoft.com/office/drawing/2014/main" id="{B8F070F1-5DD7-4C0E-A42E-A136B99771D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348748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A894D-5899-4AE2-88E0-C73300348888}"/>
              </a:ext>
            </a:extLst>
          </p:cNvPr>
          <p:cNvSpPr>
            <a:spLocks noGrp="1"/>
          </p:cNvSpPr>
          <p:nvPr>
            <p:ph type="title"/>
          </p:nvPr>
        </p:nvSpPr>
        <p:spPr/>
        <p:txBody>
          <a:bodyPr/>
          <a:lstStyle/>
          <a:p>
            <a:r>
              <a:rPr lang="en-US" dirty="0"/>
              <a:t>Make-or-Buy Example</a:t>
            </a:r>
          </a:p>
        </p:txBody>
      </p:sp>
      <p:sp>
        <p:nvSpPr>
          <p:cNvPr id="3" name="Content Placeholder 2">
            <a:extLst>
              <a:ext uri="{FF2B5EF4-FFF2-40B4-BE49-F238E27FC236}">
                <a16:creationId xmlns:a16="http://schemas.microsoft.com/office/drawing/2014/main" id="{AA4E9A88-C26B-4D57-BF20-27A89AA94631}"/>
              </a:ext>
            </a:extLst>
          </p:cNvPr>
          <p:cNvSpPr>
            <a:spLocks noGrp="1"/>
          </p:cNvSpPr>
          <p:nvPr>
            <p:ph idx="1"/>
          </p:nvPr>
        </p:nvSpPr>
        <p:spPr/>
        <p:txBody>
          <a:bodyPr/>
          <a:lstStyle/>
          <a:p>
            <a:pPr>
              <a:lnSpc>
                <a:spcPct val="90000"/>
              </a:lnSpc>
            </a:pPr>
            <a:r>
              <a:rPr lang="en-US" sz="2600" dirty="0"/>
              <a:t>Set up an equation so both options, purchase and lease, are equal</a:t>
            </a:r>
          </a:p>
          <a:p>
            <a:pPr>
              <a:lnSpc>
                <a:spcPct val="90000"/>
              </a:lnSpc>
            </a:pPr>
            <a:r>
              <a:rPr lang="en-US" sz="2600" dirty="0"/>
              <a:t>In this example, use the following equation. Let </a:t>
            </a:r>
            <a:r>
              <a:rPr lang="en-US" sz="2600" i="1" dirty="0"/>
              <a:t>d</a:t>
            </a:r>
            <a:r>
              <a:rPr lang="en-US" sz="2600" dirty="0"/>
              <a:t> be the number of days to use the item:</a:t>
            </a:r>
          </a:p>
          <a:p>
            <a:pPr lvl="1">
              <a:buFont typeface="Wingdings" pitchFamily="2" charset="2"/>
              <a:buNone/>
            </a:pPr>
            <a:r>
              <a:rPr lang="en-US" dirty="0"/>
              <a:t>$12,000 + $400d = $800d</a:t>
            </a:r>
          </a:p>
          <a:p>
            <a:pPr lvl="1">
              <a:buFont typeface="Wingdings" pitchFamily="2" charset="2"/>
              <a:buNone/>
            </a:pPr>
            <a:r>
              <a:rPr lang="en-US" dirty="0"/>
              <a:t>Subtracting $400d from both sides, you get:</a:t>
            </a:r>
          </a:p>
          <a:p>
            <a:pPr lvl="1">
              <a:buFont typeface="Wingdings" pitchFamily="2" charset="2"/>
              <a:buNone/>
            </a:pPr>
            <a:r>
              <a:rPr lang="en-US" dirty="0"/>
              <a:t>$12,000 = $400d</a:t>
            </a:r>
          </a:p>
          <a:p>
            <a:pPr lvl="1">
              <a:buFont typeface="Wingdings" pitchFamily="2" charset="2"/>
              <a:buNone/>
            </a:pPr>
            <a:r>
              <a:rPr lang="en-US" dirty="0"/>
              <a:t>Dividing both sides by $400, you get:</a:t>
            </a:r>
          </a:p>
          <a:p>
            <a:pPr lvl="1">
              <a:buFont typeface="Wingdings" pitchFamily="2" charset="2"/>
              <a:buNone/>
            </a:pPr>
            <a:r>
              <a:rPr lang="en-US" dirty="0"/>
              <a:t>d = 30</a:t>
            </a:r>
          </a:p>
          <a:p>
            <a:pPr>
              <a:lnSpc>
                <a:spcPct val="90000"/>
              </a:lnSpc>
            </a:pPr>
            <a:r>
              <a:rPr lang="en-US" sz="2600" dirty="0"/>
              <a:t>If you need the item for more than 30 days, it is more economical to purchase it</a:t>
            </a:r>
          </a:p>
          <a:p>
            <a:pPr>
              <a:lnSpc>
                <a:spcPct val="90000"/>
              </a:lnSpc>
            </a:pPr>
            <a:endParaRPr lang="en-US" sz="2600" dirty="0"/>
          </a:p>
          <a:p>
            <a:endParaRPr lang="en-US" dirty="0"/>
          </a:p>
        </p:txBody>
      </p:sp>
      <p:sp>
        <p:nvSpPr>
          <p:cNvPr id="4" name="Footer Placeholder 3">
            <a:extLst>
              <a:ext uri="{FF2B5EF4-FFF2-40B4-BE49-F238E27FC236}">
                <a16:creationId xmlns:a16="http://schemas.microsoft.com/office/drawing/2014/main" id="{96254C13-8792-4836-B6A0-2272985EC3F4}"/>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65268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Procurement Management Plan</a:t>
            </a:r>
          </a:p>
        </p:txBody>
      </p:sp>
      <p:sp>
        <p:nvSpPr>
          <p:cNvPr id="31747" name="Rectangle 3"/>
          <p:cNvSpPr>
            <a:spLocks noGrp="1" noChangeArrowheads="1"/>
          </p:cNvSpPr>
          <p:nvPr>
            <p:ph idx="1"/>
          </p:nvPr>
        </p:nvSpPr>
        <p:spPr/>
        <p:txBody>
          <a:bodyPr/>
          <a:lstStyle/>
          <a:p>
            <a:r>
              <a:rPr lang="en-US" dirty="0"/>
              <a:t>Describes how the procurement processes will be managed, from developing documentation for making outside purchases or acquisitions to contract closure</a:t>
            </a:r>
          </a:p>
          <a:p>
            <a:pPr lvl="1"/>
            <a:r>
              <a:rPr lang="en-US" dirty="0"/>
              <a:t>Contents varies based on project needs</a:t>
            </a:r>
          </a:p>
        </p:txBody>
      </p:sp>
      <p:sp>
        <p:nvSpPr>
          <p:cNvPr id="3174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Statement of Work (1 of 2)</a:t>
            </a:r>
          </a:p>
        </p:txBody>
      </p:sp>
      <p:sp>
        <p:nvSpPr>
          <p:cNvPr id="32771" name="Rectangle 3"/>
          <p:cNvSpPr>
            <a:spLocks noGrp="1" noChangeArrowheads="1"/>
          </p:cNvSpPr>
          <p:nvPr>
            <p:ph idx="1"/>
          </p:nvPr>
        </p:nvSpPr>
        <p:spPr/>
        <p:txBody>
          <a:bodyPr/>
          <a:lstStyle/>
          <a:p>
            <a:r>
              <a:rPr lang="en-US" dirty="0"/>
              <a:t>A statement of work (SOW) is a description of the work required for the procurement</a:t>
            </a:r>
          </a:p>
          <a:p>
            <a:pPr lvl="1"/>
            <a:r>
              <a:rPr lang="en-US" dirty="0"/>
              <a:t>If a SOW is used as part of a contract to describe only the work required for that particular contract, it is called a contract statement of work</a:t>
            </a:r>
          </a:p>
          <a:p>
            <a:pPr lvl="1"/>
            <a:r>
              <a:rPr lang="en-US" dirty="0"/>
              <a:t>A contract SOW is a type of scope statement</a:t>
            </a:r>
          </a:p>
          <a:p>
            <a:pPr lvl="1"/>
            <a:r>
              <a:rPr lang="en-US" dirty="0"/>
              <a:t>A good SOW gives bidders a better understanding of the buyer’s expectations</a:t>
            </a:r>
          </a:p>
        </p:txBody>
      </p:sp>
      <p:sp>
        <p:nvSpPr>
          <p:cNvPr id="3277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Statement of Work (2 of 2)</a:t>
            </a:r>
          </a:p>
        </p:txBody>
      </p:sp>
      <p:pic>
        <p:nvPicPr>
          <p:cNvPr id="2" name="Picture 1" descr="Image shows a basic outline for a statement of work contract.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1295400"/>
            <a:ext cx="4714657" cy="4547616"/>
          </a:xfrm>
          <a:prstGeom prst="rect">
            <a:avLst/>
          </a:prstGeom>
        </p:spPr>
      </p:pic>
      <p:sp>
        <p:nvSpPr>
          <p:cNvPr id="3277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14735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Procurement or Bid Documents</a:t>
            </a:r>
          </a:p>
        </p:txBody>
      </p:sp>
      <p:sp>
        <p:nvSpPr>
          <p:cNvPr id="33795" name="Rectangle 3"/>
          <p:cNvSpPr>
            <a:spLocks noGrp="1" noChangeArrowheads="1"/>
          </p:cNvSpPr>
          <p:nvPr>
            <p:ph idx="1"/>
          </p:nvPr>
        </p:nvSpPr>
        <p:spPr/>
        <p:txBody>
          <a:bodyPr/>
          <a:lstStyle/>
          <a:p>
            <a:r>
              <a:rPr lang="en-US" dirty="0"/>
              <a:t>Request for Proposals: used to solicit proposals from prospective sellers</a:t>
            </a:r>
          </a:p>
          <a:p>
            <a:pPr lvl="1"/>
            <a:r>
              <a:rPr lang="en-US" dirty="0"/>
              <a:t>A proposal is a document prepared by a seller when there are different approaches for meeting buyer needs </a:t>
            </a:r>
          </a:p>
          <a:p>
            <a:r>
              <a:rPr lang="en-US" dirty="0"/>
              <a:t>Requests for Quotes: used to solicit quotes or bids from prospective suppliers</a:t>
            </a:r>
          </a:p>
          <a:p>
            <a:pPr lvl="1"/>
            <a:r>
              <a:rPr lang="en-US" dirty="0"/>
              <a:t>A bid, also called a tender or quote (short for quotation), is a document prepared by sellers providing pricing for standard items that have been clearly defined by the buyer </a:t>
            </a:r>
          </a:p>
        </p:txBody>
      </p:sp>
      <p:sp>
        <p:nvSpPr>
          <p:cNvPr id="3379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Learning Objectives (1 of 2)</a:t>
            </a:r>
          </a:p>
        </p:txBody>
      </p:sp>
      <p:sp>
        <p:nvSpPr>
          <p:cNvPr id="11267" name="Rectangle 3"/>
          <p:cNvSpPr>
            <a:spLocks noGrp="1" noChangeArrowheads="1"/>
          </p:cNvSpPr>
          <p:nvPr>
            <p:ph idx="1"/>
          </p:nvPr>
        </p:nvSpPr>
        <p:spPr/>
        <p:txBody>
          <a:bodyPr>
            <a:noAutofit/>
          </a:bodyPr>
          <a:lstStyle/>
          <a:p>
            <a:r>
              <a:rPr lang="en-US" dirty="0"/>
              <a:t>Explain the importance of project procurement management and the increasing use of outsourcing for information technology (IT) projects</a:t>
            </a:r>
          </a:p>
          <a:p>
            <a:r>
              <a:rPr lang="en-US" dirty="0"/>
              <a:t>Describe the work involved in planning procurements for projects, including determining the proper type of contract to use and preparing a procurement management plan, statement of work, source selection criteria, and make-or-buy analysis</a:t>
            </a:r>
          </a:p>
          <a:p>
            <a:r>
              <a:rPr lang="en-US" dirty="0"/>
              <a:t>Discuss how to conduct procurements and strategies for obtaining seller responses, selecting sellers, and awarding contracts</a:t>
            </a:r>
          </a:p>
          <a:p>
            <a:r>
              <a:rPr lang="en-US" dirty="0"/>
              <a:t>Describe the process of controlling procurements by managing procurement relationships and monitoring contract performance</a:t>
            </a:r>
          </a:p>
          <a:p>
            <a:pPr marL="0" indent="0">
              <a:buNone/>
            </a:pPr>
            <a:endParaRPr lang="en-US" dirty="0"/>
          </a:p>
        </p:txBody>
      </p:sp>
      <p:sp>
        <p:nvSpPr>
          <p:cNvPr id="112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from a Real RFP</a:t>
            </a:r>
          </a:p>
        </p:txBody>
      </p:sp>
      <p:sp>
        <p:nvSpPr>
          <p:cNvPr id="3" name="Content Placeholder 2"/>
          <p:cNvSpPr>
            <a:spLocks noGrp="1"/>
          </p:cNvSpPr>
          <p:nvPr>
            <p:ph idx="1"/>
          </p:nvPr>
        </p:nvSpPr>
        <p:spPr/>
        <p:txBody>
          <a:bodyPr/>
          <a:lstStyle/>
          <a:p>
            <a:r>
              <a:rPr lang="en-US" dirty="0"/>
              <a:t>Government agencies are often required to make procurement information open to the public</a:t>
            </a:r>
          </a:p>
          <a:p>
            <a:pPr lvl="1"/>
            <a:r>
              <a:rPr lang="en-US" dirty="0"/>
              <a:t>Refer to Table 12-1 and 12-2 for an example </a:t>
            </a:r>
          </a:p>
          <a:p>
            <a:r>
              <a:rPr lang="en-US" dirty="0"/>
              <a:t>It’s very important for buyers to clarify what they want so that sellers can respond appropriately</a:t>
            </a:r>
          </a:p>
          <a:p>
            <a:endParaRPr lang="en-US" dirty="0"/>
          </a:p>
          <a:p>
            <a:endParaRPr lang="en-US" dirty="0"/>
          </a:p>
          <a:p>
            <a:r>
              <a:rPr lang="en-US" dirty="0"/>
              <a:t>RFP example</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678952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Source Selection Criteria</a:t>
            </a:r>
          </a:p>
        </p:txBody>
      </p:sp>
      <p:sp>
        <p:nvSpPr>
          <p:cNvPr id="34819" name="Rectangle 3"/>
          <p:cNvSpPr>
            <a:spLocks noGrp="1" noChangeArrowheads="1"/>
          </p:cNvSpPr>
          <p:nvPr>
            <p:ph idx="1"/>
          </p:nvPr>
        </p:nvSpPr>
        <p:spPr/>
        <p:txBody>
          <a:bodyPr/>
          <a:lstStyle/>
          <a:p>
            <a:r>
              <a:rPr lang="en-US" dirty="0"/>
              <a:t>It’s important to prepare some form of evaluation criteria, preferably before issuing a formal RFP or RFQ</a:t>
            </a:r>
          </a:p>
          <a:p>
            <a:pPr lvl="1"/>
            <a:r>
              <a:rPr lang="en-US" dirty="0"/>
              <a:t>Organizations use criteria to rate or score proposals, and they often assign a weight to each criterion to indicate its importance</a:t>
            </a:r>
          </a:p>
          <a:p>
            <a:r>
              <a:rPr lang="en-US" dirty="0"/>
              <a:t>Beware of proposals that look good on paper</a:t>
            </a:r>
          </a:p>
          <a:p>
            <a:pPr lvl="1"/>
            <a:r>
              <a:rPr lang="en-US" dirty="0"/>
              <a:t>Be sure to evaluate factors, such as past performance and management approach</a:t>
            </a:r>
          </a:p>
          <a:p>
            <a:r>
              <a:rPr lang="en-US" dirty="0"/>
              <a:t>Some IT projects also require potential sellers to deliver a technical presentation as part of their proposal</a:t>
            </a:r>
          </a:p>
          <a:p>
            <a:pPr lvl="1"/>
            <a:r>
              <a:rPr lang="en-US" dirty="0"/>
              <a:t>The proposed project manager should lead the potential seller’s presentation team</a:t>
            </a:r>
          </a:p>
        </p:txBody>
      </p:sp>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Conducting Procurements (1 of 4)</a:t>
            </a:r>
          </a:p>
        </p:txBody>
      </p:sp>
      <p:sp>
        <p:nvSpPr>
          <p:cNvPr id="2" name="Content Placeholder 1"/>
          <p:cNvSpPr>
            <a:spLocks noGrp="1"/>
          </p:cNvSpPr>
          <p:nvPr>
            <p:ph idx="1"/>
          </p:nvPr>
        </p:nvSpPr>
        <p:spPr/>
        <p:txBody>
          <a:bodyPr/>
          <a:lstStyle/>
          <a:p>
            <a:r>
              <a:rPr lang="en-US" dirty="0"/>
              <a:t>Steps after planning for procurement management</a:t>
            </a:r>
          </a:p>
          <a:p>
            <a:pPr lvl="1"/>
            <a:r>
              <a:rPr lang="en-US" dirty="0"/>
              <a:t>Decide whom to ask to do the work</a:t>
            </a:r>
          </a:p>
          <a:p>
            <a:pPr lvl="1"/>
            <a:r>
              <a:rPr lang="en-US" dirty="0"/>
              <a:t>Send appropriate documentation to potential sellers</a:t>
            </a:r>
          </a:p>
          <a:p>
            <a:pPr lvl="1"/>
            <a:r>
              <a:rPr lang="en-US" dirty="0"/>
              <a:t>Obtain proposals or bids</a:t>
            </a:r>
          </a:p>
          <a:p>
            <a:pPr lvl="1"/>
            <a:r>
              <a:rPr lang="en-US" dirty="0"/>
              <a:t>Select a seller</a:t>
            </a:r>
          </a:p>
          <a:p>
            <a:pPr lvl="1"/>
            <a:r>
              <a:rPr lang="en-US" dirty="0"/>
              <a:t>Award a contract</a:t>
            </a:r>
          </a:p>
          <a:p>
            <a:pPr lvl="1"/>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Conducting Procurements (2 of 4)</a:t>
            </a:r>
          </a:p>
        </p:txBody>
      </p:sp>
      <p:sp>
        <p:nvSpPr>
          <p:cNvPr id="35843" name="Rectangle 3"/>
          <p:cNvSpPr>
            <a:spLocks noGrp="1" noChangeArrowheads="1"/>
          </p:cNvSpPr>
          <p:nvPr>
            <p:ph idx="1"/>
          </p:nvPr>
        </p:nvSpPr>
        <p:spPr/>
        <p:txBody>
          <a:bodyPr/>
          <a:lstStyle/>
          <a:p>
            <a:r>
              <a:rPr lang="en-US" dirty="0"/>
              <a:t>Approaches for procurement</a:t>
            </a:r>
          </a:p>
          <a:p>
            <a:pPr lvl="1"/>
            <a:r>
              <a:rPr lang="en-US" dirty="0"/>
              <a:t>Organizations can advertise to procure goods and services in several ways</a:t>
            </a:r>
          </a:p>
          <a:p>
            <a:pPr lvl="2"/>
            <a:r>
              <a:rPr lang="en-US" dirty="0"/>
              <a:t>Approaching the preferred supplier</a:t>
            </a:r>
          </a:p>
          <a:p>
            <a:pPr lvl="2"/>
            <a:r>
              <a:rPr lang="en-US" dirty="0"/>
              <a:t>Approaching several potential suppliers and taking bids </a:t>
            </a:r>
          </a:p>
          <a:p>
            <a:r>
              <a:rPr lang="en-US" dirty="0"/>
              <a:t>A bidders’ conference can help clarify expectations</a:t>
            </a:r>
          </a:p>
          <a:p>
            <a:pPr lvl="1"/>
            <a:r>
              <a:rPr lang="en-US" dirty="0"/>
              <a:t>Meeting with prospective sellers prior to preparation of their proposals or bids</a:t>
            </a:r>
          </a:p>
          <a:p>
            <a:pPr lvl="1"/>
            <a:endParaRPr lang="en-US" dirty="0"/>
          </a:p>
        </p:txBody>
      </p:sp>
      <p:sp>
        <p:nvSpPr>
          <p:cNvPr id="358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Conducting Procurements (3 of 4)</a:t>
            </a:r>
          </a:p>
        </p:txBody>
      </p:sp>
      <p:pic>
        <p:nvPicPr>
          <p:cNvPr id="2" name="Picture 1" descr="Image displays a sample proposal evaluation sheet for three proposals.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514600"/>
            <a:ext cx="6588552" cy="2183892"/>
          </a:xfrm>
          <a:prstGeom prst="rect">
            <a:avLst/>
          </a:prstGeom>
        </p:spPr>
      </p:pic>
      <p:sp>
        <p:nvSpPr>
          <p:cNvPr id="358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166760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Conducting Procurements (4 of 4)</a:t>
            </a:r>
          </a:p>
        </p:txBody>
      </p:sp>
      <p:sp>
        <p:nvSpPr>
          <p:cNvPr id="38915" name="Rectangle 3"/>
          <p:cNvSpPr>
            <a:spLocks noGrp="1" noChangeArrowheads="1"/>
          </p:cNvSpPr>
          <p:nvPr>
            <p:ph idx="1"/>
          </p:nvPr>
        </p:nvSpPr>
        <p:spPr/>
        <p:txBody>
          <a:bodyPr/>
          <a:lstStyle/>
          <a:p>
            <a:r>
              <a:rPr lang="en-US" dirty="0"/>
              <a:t>Seller selection</a:t>
            </a:r>
          </a:p>
          <a:p>
            <a:pPr lvl="1"/>
            <a:r>
              <a:rPr lang="en-US" dirty="0"/>
              <a:t>After developing a short list of possible sellers, organizations often follow a more detailed proposal evaluation process</a:t>
            </a:r>
          </a:p>
          <a:p>
            <a:pPr lvl="1"/>
            <a:r>
              <a:rPr lang="en-US" dirty="0"/>
              <a:t>It is customary to have contract negotiations during the source selection process</a:t>
            </a:r>
          </a:p>
          <a:p>
            <a:pPr lvl="1"/>
            <a:r>
              <a:rPr lang="en-US" dirty="0"/>
              <a:t>Sellers on the short list often prepare a best and final offer (BAFO)</a:t>
            </a:r>
          </a:p>
          <a:p>
            <a:pPr lvl="1"/>
            <a:r>
              <a:rPr lang="en-US" dirty="0"/>
              <a:t>Final output is a contract signed by the buyer and the selected seller</a:t>
            </a:r>
          </a:p>
        </p:txBody>
      </p:sp>
      <p:sp>
        <p:nvSpPr>
          <p:cNvPr id="389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Controlling Procurements (1 of 4) </a:t>
            </a:r>
          </a:p>
        </p:txBody>
      </p:sp>
      <p:sp>
        <p:nvSpPr>
          <p:cNvPr id="40963" name="Rectangle 3"/>
          <p:cNvSpPr>
            <a:spLocks noGrp="1" noChangeArrowheads="1"/>
          </p:cNvSpPr>
          <p:nvPr>
            <p:ph idx="1"/>
          </p:nvPr>
        </p:nvSpPr>
        <p:spPr/>
        <p:txBody>
          <a:bodyPr/>
          <a:lstStyle/>
          <a:p>
            <a:r>
              <a:rPr lang="en-US" dirty="0"/>
              <a:t>Ensures the seller’s performance meets contractual requirements</a:t>
            </a:r>
          </a:p>
          <a:p>
            <a:pPr lvl="1"/>
            <a:r>
              <a:rPr lang="en-US" dirty="0"/>
              <a:t>Contracts are legal relationships, so it is important that legal and contracting professionals be involved in writing and administering contracts</a:t>
            </a:r>
          </a:p>
          <a:p>
            <a:pPr lvl="2"/>
            <a:r>
              <a:rPr lang="en-US" dirty="0"/>
              <a:t>Project team members must be aware of potential legal problems they might cause by not understanding a contract</a:t>
            </a:r>
          </a:p>
          <a:p>
            <a:r>
              <a:rPr lang="en-US" dirty="0"/>
              <a:t>It is critical that project managers and team members watch for constructive change orders</a:t>
            </a:r>
          </a:p>
          <a:p>
            <a:pPr lvl="1"/>
            <a:r>
              <a:rPr lang="en-US" dirty="0"/>
              <a:t>Oral or written acts or omissions by someone with actual or apparent authority that can be construed to have the same effect as a written change order</a:t>
            </a:r>
          </a:p>
        </p:txBody>
      </p:sp>
      <p:sp>
        <p:nvSpPr>
          <p:cNvPr id="4096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Controlling Procurements (2 of 4)</a:t>
            </a:r>
          </a:p>
        </p:txBody>
      </p:sp>
      <p:sp>
        <p:nvSpPr>
          <p:cNvPr id="41987" name="Rectangle 3"/>
          <p:cNvSpPr>
            <a:spLocks noGrp="1" noChangeArrowheads="1"/>
          </p:cNvSpPr>
          <p:nvPr>
            <p:ph idx="1"/>
          </p:nvPr>
        </p:nvSpPr>
        <p:spPr/>
        <p:txBody>
          <a:bodyPr>
            <a:noAutofit/>
          </a:bodyPr>
          <a:lstStyle/>
          <a:p>
            <a:r>
              <a:rPr lang="en-US" dirty="0"/>
              <a:t>Suggestions for change control in contracts</a:t>
            </a:r>
          </a:p>
          <a:p>
            <a:pPr lvl="1"/>
            <a:r>
              <a:rPr lang="en-US" dirty="0"/>
              <a:t>Changes to any part of the project need to be reviewed, approved, and documented by the same people in the same way that the original part of the plan was approved</a:t>
            </a:r>
          </a:p>
          <a:p>
            <a:pPr lvl="1"/>
            <a:r>
              <a:rPr lang="en-US" dirty="0"/>
              <a:t>Evaluation of any change should include an impact analysis</a:t>
            </a:r>
          </a:p>
          <a:p>
            <a:pPr lvl="1"/>
            <a:r>
              <a:rPr lang="en-US" dirty="0"/>
              <a:t>Changes must be documented in writing</a:t>
            </a:r>
          </a:p>
          <a:p>
            <a:pPr lvl="1"/>
            <a:r>
              <a:rPr lang="en-US" dirty="0"/>
              <a:t>Project managers and teams should stay closely involved to make sure the new system will meet business needs and work in an operational environment</a:t>
            </a:r>
          </a:p>
          <a:p>
            <a:pPr lvl="1"/>
            <a:r>
              <a:rPr lang="en-US" dirty="0"/>
              <a:t>Have backup plans</a:t>
            </a:r>
          </a:p>
          <a:p>
            <a:pPr lvl="1"/>
            <a:r>
              <a:rPr lang="en-US" dirty="0"/>
              <a:t>Use tools and techniques, such as a contract change control system, buyer-conducted performance reviews, inspections and audits, etc.</a:t>
            </a:r>
          </a:p>
        </p:txBody>
      </p:sp>
      <p:sp>
        <p:nvSpPr>
          <p:cNvPr id="419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a:t>Controlling Procurements (3 of 4)</a:t>
            </a:r>
          </a:p>
        </p:txBody>
      </p:sp>
      <p:sp>
        <p:nvSpPr>
          <p:cNvPr id="45059" name="Rectangle 3"/>
          <p:cNvSpPr>
            <a:spLocks noGrp="1" noChangeArrowheads="1"/>
          </p:cNvSpPr>
          <p:nvPr>
            <p:ph idx="1"/>
          </p:nvPr>
        </p:nvSpPr>
        <p:spPr/>
        <p:txBody>
          <a:bodyPr/>
          <a:lstStyle/>
          <a:p>
            <a:r>
              <a:rPr lang="en-US" dirty="0"/>
              <a:t>Closing procurements</a:t>
            </a:r>
          </a:p>
          <a:p>
            <a:pPr lvl="1"/>
            <a:r>
              <a:rPr lang="en-US" dirty="0"/>
              <a:t>Involves completing and settling contracts and resolving any open items</a:t>
            </a:r>
          </a:p>
          <a:p>
            <a:pPr lvl="1"/>
            <a:r>
              <a:rPr lang="en-US" dirty="0"/>
              <a:t>The project team should determine if all work was completed correctly and satisfactorily, update records to reflect final results, and archive information for future use</a:t>
            </a:r>
          </a:p>
          <a:p>
            <a:pPr lvl="1"/>
            <a:r>
              <a:rPr lang="en-US" dirty="0"/>
              <a:t>The contract itself should include requirements for formal acceptance and closure</a:t>
            </a:r>
          </a:p>
        </p:txBody>
      </p:sp>
      <p:sp>
        <p:nvSpPr>
          <p:cNvPr id="4506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Controlling Procurements (4 of 4)</a:t>
            </a:r>
          </a:p>
        </p:txBody>
      </p:sp>
      <p:sp>
        <p:nvSpPr>
          <p:cNvPr id="46083" name="Rectangle 3"/>
          <p:cNvSpPr>
            <a:spLocks noGrp="1" noChangeArrowheads="1"/>
          </p:cNvSpPr>
          <p:nvPr>
            <p:ph idx="1"/>
          </p:nvPr>
        </p:nvSpPr>
        <p:spPr/>
        <p:txBody>
          <a:bodyPr/>
          <a:lstStyle/>
          <a:p>
            <a:r>
              <a:rPr lang="en-US" dirty="0"/>
              <a:t>Tools to assist in contract closure</a:t>
            </a:r>
          </a:p>
          <a:p>
            <a:pPr lvl="1"/>
            <a:r>
              <a:rPr lang="en-US" dirty="0"/>
              <a:t>Procurement audits identify lessons learned in the procurement process</a:t>
            </a:r>
          </a:p>
          <a:p>
            <a:pPr lvl="1"/>
            <a:r>
              <a:rPr lang="en-US" dirty="0"/>
              <a:t>A records management system provides the ability to easily organize, find, and archive procurement-related documents</a:t>
            </a:r>
          </a:p>
          <a:p>
            <a:pPr lvl="1"/>
            <a:r>
              <a:rPr lang="en-US" dirty="0"/>
              <a:t>Ideally, all procurements should end in a negotiated settlement between the buyer and the seller; if negotiation is not possible, then some type of alternate dispute resolution such as mediation or arbitration can be used</a:t>
            </a:r>
          </a:p>
          <a:p>
            <a:pPr lvl="1"/>
            <a:r>
              <a:rPr lang="en-US" dirty="0"/>
              <a:t>Archiving information for future use is particularly important</a:t>
            </a:r>
          </a:p>
        </p:txBody>
      </p:sp>
      <p:sp>
        <p:nvSpPr>
          <p:cNvPr id="460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Learning Objectives (2 of 2)</a:t>
            </a:r>
          </a:p>
        </p:txBody>
      </p:sp>
      <p:sp>
        <p:nvSpPr>
          <p:cNvPr id="11267" name="Rectangle 3"/>
          <p:cNvSpPr>
            <a:spLocks noGrp="1" noChangeArrowheads="1"/>
          </p:cNvSpPr>
          <p:nvPr>
            <p:ph idx="1"/>
          </p:nvPr>
        </p:nvSpPr>
        <p:spPr/>
        <p:txBody>
          <a:bodyPr>
            <a:noAutofit/>
          </a:bodyPr>
          <a:lstStyle/>
          <a:p>
            <a:r>
              <a:rPr lang="en-US" dirty="0"/>
              <a:t>Discuss types of software that are available to assist in project procurement management</a:t>
            </a:r>
          </a:p>
          <a:p>
            <a:r>
              <a:rPr lang="en-US" dirty="0"/>
              <a:t>Discuss considerations for agile/adaptive environments</a:t>
            </a:r>
          </a:p>
        </p:txBody>
      </p:sp>
      <p:sp>
        <p:nvSpPr>
          <p:cNvPr id="112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347407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Using Software to Assist in Project Procurement Management (1 of 2)</a:t>
            </a:r>
          </a:p>
        </p:txBody>
      </p:sp>
      <p:sp>
        <p:nvSpPr>
          <p:cNvPr id="47107" name="Rectangle 3"/>
          <p:cNvSpPr>
            <a:spLocks noGrp="1" noChangeArrowheads="1"/>
          </p:cNvSpPr>
          <p:nvPr>
            <p:ph idx="1"/>
          </p:nvPr>
        </p:nvSpPr>
        <p:spPr/>
        <p:txBody>
          <a:bodyPr/>
          <a:lstStyle/>
          <a:p>
            <a:r>
              <a:rPr lang="en-US" dirty="0"/>
              <a:t>Word-processing software: write proposals and contracts</a:t>
            </a:r>
          </a:p>
          <a:p>
            <a:r>
              <a:rPr lang="en-US" dirty="0"/>
              <a:t>Spreadsheet software: create proposal evaluation worksheets</a:t>
            </a:r>
          </a:p>
          <a:p>
            <a:r>
              <a:rPr lang="en-US" dirty="0"/>
              <a:t>Databases: track suppliers</a:t>
            </a:r>
          </a:p>
          <a:p>
            <a:r>
              <a:rPr lang="en-US" dirty="0"/>
              <a:t>Presentation software: present procurement-related information</a:t>
            </a:r>
          </a:p>
          <a:p>
            <a:r>
              <a:rPr lang="en-US" dirty="0"/>
              <a:t>E-procurement software: electronic procurement functions </a:t>
            </a:r>
          </a:p>
        </p:txBody>
      </p:sp>
      <p:sp>
        <p:nvSpPr>
          <p:cNvPr id="471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Using Software to Assist in Project Procurement Management (2 of 2)</a:t>
            </a:r>
          </a:p>
        </p:txBody>
      </p:sp>
      <p:sp>
        <p:nvSpPr>
          <p:cNvPr id="47107" name="Rectangle 3"/>
          <p:cNvSpPr>
            <a:spLocks noGrp="1" noChangeArrowheads="1"/>
          </p:cNvSpPr>
          <p:nvPr>
            <p:ph idx="1"/>
          </p:nvPr>
        </p:nvSpPr>
        <p:spPr/>
        <p:txBody>
          <a:bodyPr/>
          <a:lstStyle/>
          <a:p>
            <a:r>
              <a:rPr lang="en-US" dirty="0"/>
              <a:t>Procure-to-pay suite: provides support for indirect procurements</a:t>
            </a:r>
          </a:p>
          <a:p>
            <a:pPr lvl="1"/>
            <a:r>
              <a:rPr lang="en-US" dirty="0"/>
              <a:t>E-purchasing functionality</a:t>
            </a:r>
          </a:p>
          <a:p>
            <a:pPr lvl="1"/>
            <a:r>
              <a:rPr lang="en-US" dirty="0"/>
              <a:t>Catalog management capabilities</a:t>
            </a:r>
          </a:p>
          <a:p>
            <a:pPr lvl="1"/>
            <a:r>
              <a:rPr lang="en-US" dirty="0"/>
              <a:t>E-invoicing</a:t>
            </a:r>
          </a:p>
          <a:p>
            <a:pPr lvl="1"/>
            <a:r>
              <a:rPr lang="en-US" dirty="0"/>
              <a:t>Accounts Payable Invoice Automation</a:t>
            </a:r>
          </a:p>
        </p:txBody>
      </p:sp>
      <p:sp>
        <p:nvSpPr>
          <p:cNvPr id="471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94794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Agile/Adaptive Environments</a:t>
            </a:r>
          </a:p>
        </p:txBody>
      </p:sp>
      <p:sp>
        <p:nvSpPr>
          <p:cNvPr id="3" name="Content Placeholder 2"/>
          <p:cNvSpPr>
            <a:spLocks noGrp="1"/>
          </p:cNvSpPr>
          <p:nvPr>
            <p:ph idx="1"/>
          </p:nvPr>
        </p:nvSpPr>
        <p:spPr/>
        <p:txBody>
          <a:bodyPr/>
          <a:lstStyle/>
          <a:p>
            <a:r>
              <a:rPr lang="en-US" dirty="0"/>
              <a:t>Agile Manifesto values customer collaboration over contract negotiation, setting an important tone for procurement relationships on agile projects</a:t>
            </a:r>
          </a:p>
          <a:p>
            <a:pPr lvl="1"/>
            <a:r>
              <a:rPr lang="en-US" dirty="0"/>
              <a:t>The buyer and seller should work together to create the required products and services throughout the entire procurement process</a:t>
            </a:r>
          </a:p>
          <a:p>
            <a:r>
              <a:rPr lang="en-US" dirty="0"/>
              <a:t>Another goal of agile/adaptive environments is speed</a:t>
            </a:r>
          </a:p>
          <a:p>
            <a:pPr lvl="1"/>
            <a:r>
              <a:rPr lang="en-US" dirty="0"/>
              <a:t>Several procurements, however, take time</a:t>
            </a:r>
          </a:p>
          <a:p>
            <a:r>
              <a:rPr lang="en-US" dirty="0"/>
              <a:t>Processes of project procurement management follow a clear, logical sequence</a:t>
            </a:r>
          </a:p>
          <a:p>
            <a:pPr lvl="1"/>
            <a:r>
              <a:rPr lang="en-US" dirty="0"/>
              <a:t>Project managers and their teams must follow good project procurement management</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881073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Chapter Summary</a:t>
            </a:r>
          </a:p>
        </p:txBody>
      </p:sp>
      <p:sp>
        <p:nvSpPr>
          <p:cNvPr id="48131" name="Rectangle 3"/>
          <p:cNvSpPr>
            <a:spLocks noGrp="1" noChangeArrowheads="1"/>
          </p:cNvSpPr>
          <p:nvPr>
            <p:ph idx="1"/>
          </p:nvPr>
        </p:nvSpPr>
        <p:spPr/>
        <p:txBody>
          <a:bodyPr/>
          <a:lstStyle/>
          <a:p>
            <a:r>
              <a:rPr lang="en-US" dirty="0"/>
              <a:t>Procurement, purchasing, or outsourcing is the acquisition of goods and services from an outside source</a:t>
            </a:r>
          </a:p>
          <a:p>
            <a:pPr lvl="1"/>
            <a:r>
              <a:rPr lang="en-US" dirty="0"/>
              <a:t>Project procurement management includes planning procurement management and then conducting and controlling procurements</a:t>
            </a:r>
          </a:p>
          <a:p>
            <a:pPr lvl="2"/>
            <a:r>
              <a:rPr lang="en-US" dirty="0"/>
              <a:t>Involves deciding what to procure or outsource, what type of contract to use, and how to describe the effort in a statement of work</a:t>
            </a:r>
          </a:p>
          <a:p>
            <a:pPr lvl="1"/>
            <a:r>
              <a:rPr lang="en-US" dirty="0"/>
              <a:t>Several types of software can assist in project procurement management</a:t>
            </a:r>
          </a:p>
        </p:txBody>
      </p:sp>
      <p:sp>
        <p:nvSpPr>
          <p:cNvPr id="481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Importance of Project Procurement Management (1 of 4)</a:t>
            </a:r>
          </a:p>
        </p:txBody>
      </p:sp>
      <p:sp>
        <p:nvSpPr>
          <p:cNvPr id="13315" name="Rectangle 3"/>
          <p:cNvSpPr>
            <a:spLocks noGrp="1" noChangeArrowheads="1"/>
          </p:cNvSpPr>
          <p:nvPr>
            <p:ph idx="1"/>
          </p:nvPr>
        </p:nvSpPr>
        <p:spPr/>
        <p:txBody>
          <a:bodyPr/>
          <a:lstStyle/>
          <a:p>
            <a:r>
              <a:rPr lang="en-US" dirty="0"/>
              <a:t>Procurement means acquiring goods and/or services from an outside source</a:t>
            </a:r>
          </a:p>
          <a:p>
            <a:pPr lvl="1"/>
            <a:r>
              <a:rPr lang="en-US" dirty="0"/>
              <a:t>Other terms include purchasing and outsourcing</a:t>
            </a:r>
          </a:p>
          <a:p>
            <a:r>
              <a:rPr lang="en-US" dirty="0"/>
              <a:t>Garner estimated the value of the global IT industry in 2017 at $3.7 trillion</a:t>
            </a:r>
          </a:p>
          <a:p>
            <a:pPr lvl="1"/>
            <a:r>
              <a:rPr lang="en-US" dirty="0"/>
              <a:t>According to a study by Deloitte, the outsourcing market continues to grow</a:t>
            </a:r>
          </a:p>
          <a:p>
            <a:r>
              <a:rPr lang="en-US" dirty="0"/>
              <a:t>Debates on outsourcing</a:t>
            </a:r>
          </a:p>
          <a:p>
            <a:pPr lvl="1"/>
            <a:r>
              <a:rPr lang="en-US" dirty="0"/>
              <a:t>Some companies, such as Wal-Mart, prefer to do no outsourcing at all, while others do a lot of outsourcing</a:t>
            </a:r>
          </a:p>
          <a:p>
            <a:pPr lvl="1"/>
            <a:r>
              <a:rPr lang="en-US" dirty="0"/>
              <a:t>GM recently announced plans to switch from outsourcing 90% of IT service to only 10%</a:t>
            </a:r>
          </a:p>
          <a:p>
            <a:pPr lvl="1"/>
            <a:endParaRPr lang="en-US" dirty="0"/>
          </a:p>
        </p:txBody>
      </p:sp>
      <p:sp>
        <p:nvSpPr>
          <p:cNvPr id="133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Importance of Project Procurement Management (2 of 4)</a:t>
            </a:r>
          </a:p>
        </p:txBody>
      </p:sp>
      <p:sp>
        <p:nvSpPr>
          <p:cNvPr id="15363" name="Rectangle 3"/>
          <p:cNvSpPr>
            <a:spLocks noGrp="1" noChangeArrowheads="1"/>
          </p:cNvSpPr>
          <p:nvPr>
            <p:ph idx="1"/>
          </p:nvPr>
        </p:nvSpPr>
        <p:spPr/>
        <p:txBody>
          <a:bodyPr/>
          <a:lstStyle/>
          <a:p>
            <a:r>
              <a:rPr lang="en-US" dirty="0"/>
              <a:t>Why outsource?</a:t>
            </a:r>
          </a:p>
          <a:p>
            <a:pPr lvl="1"/>
            <a:r>
              <a:rPr lang="en-US" dirty="0"/>
              <a:t>Access skills and technologies</a:t>
            </a:r>
          </a:p>
          <a:p>
            <a:pPr lvl="1"/>
            <a:r>
              <a:rPr lang="en-US" dirty="0"/>
              <a:t>Reduce both fixed and recurrent costs</a:t>
            </a:r>
          </a:p>
          <a:p>
            <a:pPr lvl="1"/>
            <a:r>
              <a:rPr lang="en-US" dirty="0"/>
              <a:t>Allow the client organization to focus on its core business</a:t>
            </a:r>
          </a:p>
          <a:p>
            <a:pPr lvl="1"/>
            <a:r>
              <a:rPr lang="en-US" dirty="0"/>
              <a:t>Provide flexibility</a:t>
            </a:r>
          </a:p>
          <a:p>
            <a:pPr lvl="1"/>
            <a:r>
              <a:rPr lang="en-US" dirty="0"/>
              <a:t>Increase accountability</a:t>
            </a:r>
          </a:p>
        </p:txBody>
      </p:sp>
      <p:sp>
        <p:nvSpPr>
          <p:cNvPr id="1536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Importance of Project Procurement Management (3 of 4)</a:t>
            </a:r>
          </a:p>
        </p:txBody>
      </p:sp>
      <p:sp>
        <p:nvSpPr>
          <p:cNvPr id="18435" name="Rectangle 3"/>
          <p:cNvSpPr>
            <a:spLocks noGrp="1" noChangeArrowheads="1"/>
          </p:cNvSpPr>
          <p:nvPr>
            <p:ph idx="1"/>
          </p:nvPr>
        </p:nvSpPr>
        <p:spPr/>
        <p:txBody>
          <a:bodyPr/>
          <a:lstStyle/>
          <a:p>
            <a:r>
              <a:rPr lang="en-US" dirty="0"/>
              <a:t>Project procurement management</a:t>
            </a:r>
          </a:p>
          <a:p>
            <a:pPr lvl="1"/>
            <a:r>
              <a:rPr lang="en-US" dirty="0"/>
              <a:t>Acquiring goods and services for a project from outside the performing organization</a:t>
            </a:r>
          </a:p>
          <a:p>
            <a:r>
              <a:rPr lang="en-US" dirty="0"/>
              <a:t>Main processes </a:t>
            </a:r>
          </a:p>
          <a:p>
            <a:pPr lvl="1"/>
            <a:r>
              <a:rPr lang="en-US" dirty="0"/>
              <a:t>Planning procurement management: determining what to procure and when and how to do it</a:t>
            </a:r>
          </a:p>
          <a:p>
            <a:pPr lvl="1"/>
            <a:r>
              <a:rPr lang="en-US" dirty="0"/>
              <a:t>Conducting procurements: obtaining seller responses, selecting sellers, and awarding contracts</a:t>
            </a:r>
          </a:p>
          <a:p>
            <a:pPr lvl="1"/>
            <a:r>
              <a:rPr lang="en-US" dirty="0"/>
              <a:t>Controlling procurements: managing relationships with sellers, monitoring contract performance, making changes as needed, and closing out contracts </a:t>
            </a:r>
          </a:p>
          <a:p>
            <a:pPr marL="342900" lvl="1" indent="0">
              <a:buNone/>
            </a:pPr>
            <a:endParaRPr lang="en-US" dirty="0"/>
          </a:p>
        </p:txBody>
      </p:sp>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Importance of Project Procurement Management (4 of 4)</a:t>
            </a:r>
          </a:p>
        </p:txBody>
      </p:sp>
      <p:pic>
        <p:nvPicPr>
          <p:cNvPr id="2" name="Picture 1" descr="Image displays a summary of project procurement management inputs, tools and techniques, and outpu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1408" y="1219200"/>
            <a:ext cx="4901184" cy="4815840"/>
          </a:xfrm>
          <a:prstGeom prst="rect">
            <a:avLst/>
          </a:prstGeom>
        </p:spPr>
      </p:pic>
      <p:sp>
        <p:nvSpPr>
          <p:cNvPr id="20483"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Planning Procurement Management</a:t>
            </a:r>
          </a:p>
        </p:txBody>
      </p:sp>
      <p:sp>
        <p:nvSpPr>
          <p:cNvPr id="21507" name="Rectangle 3"/>
          <p:cNvSpPr>
            <a:spLocks noGrp="1" noChangeArrowheads="1"/>
          </p:cNvSpPr>
          <p:nvPr>
            <p:ph idx="1"/>
          </p:nvPr>
        </p:nvSpPr>
        <p:spPr/>
        <p:txBody>
          <a:bodyPr/>
          <a:lstStyle/>
          <a:p>
            <a:r>
              <a:rPr lang="en-US" dirty="0"/>
              <a:t>Identifying which project needs can best be met by using products or services outside the organization</a:t>
            </a:r>
          </a:p>
          <a:p>
            <a:pPr lvl="1"/>
            <a:r>
              <a:rPr lang="en-US" dirty="0"/>
              <a:t>Involves deciding whether to procure, how to procure, what to procure, how much to procure, and when to procure</a:t>
            </a:r>
          </a:p>
          <a:p>
            <a:pPr lvl="1"/>
            <a:r>
              <a:rPr lang="en-US" dirty="0"/>
              <a:t>An important output of this process is the make-or-buy decision</a:t>
            </a:r>
          </a:p>
          <a:p>
            <a:pPr lvl="1"/>
            <a:r>
              <a:rPr lang="en-US" dirty="0"/>
              <a:t>If there is no need to buy any products or services from outside the organization, then there is no need to perform any of the other procurement management processes</a:t>
            </a:r>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Types of Contracts (1 of 3)</a:t>
            </a:r>
          </a:p>
        </p:txBody>
      </p:sp>
      <p:sp>
        <p:nvSpPr>
          <p:cNvPr id="26627" name="Rectangle 3"/>
          <p:cNvSpPr>
            <a:spLocks noGrp="1" noChangeArrowheads="1"/>
          </p:cNvSpPr>
          <p:nvPr>
            <p:ph idx="1"/>
          </p:nvPr>
        </p:nvSpPr>
        <p:spPr/>
        <p:txBody>
          <a:bodyPr/>
          <a:lstStyle/>
          <a:p>
            <a:r>
              <a:rPr lang="en-US" dirty="0"/>
              <a:t>Different types of contracts can be used in different situations</a:t>
            </a:r>
          </a:p>
          <a:p>
            <a:pPr lvl="1"/>
            <a:r>
              <a:rPr lang="en-US" dirty="0"/>
              <a:t>Fixed price or lump sum contracts: involve a fixed total price for a well-defined product or service</a:t>
            </a:r>
          </a:p>
          <a:p>
            <a:pPr lvl="2"/>
            <a:r>
              <a:rPr lang="en-US" dirty="0"/>
              <a:t>Point of Total Assumption (PTA): cost at which the contractor assumes total responsibility for each additional dollar of contract cost</a:t>
            </a:r>
          </a:p>
          <a:p>
            <a:pPr lvl="1"/>
            <a:r>
              <a:rPr lang="en-US" dirty="0"/>
              <a:t>Cost-reimbursable contracts: involve payment to the seller for direct and indirect costs</a:t>
            </a:r>
          </a:p>
          <a:p>
            <a:pPr lvl="2"/>
            <a:r>
              <a:rPr lang="en-US" dirty="0"/>
              <a:t>Cost plus incentive fee, cost plus fixed fee, and cost plus percentage of costs</a:t>
            </a:r>
          </a:p>
          <a:p>
            <a:pPr lvl="1"/>
            <a:r>
              <a:rPr lang="en-US" dirty="0"/>
              <a:t>Time and material contracts: hybrid of both fixed price and cost reimbursable contracts</a:t>
            </a:r>
          </a:p>
          <a:p>
            <a:pPr lvl="1"/>
            <a:r>
              <a:rPr lang="en-US" dirty="0"/>
              <a:t>Unit price contracts: require the buyer to pay the seller a predetermined amount per unit of service</a:t>
            </a:r>
          </a:p>
        </p:txBody>
      </p:sp>
      <p:sp>
        <p:nvSpPr>
          <p:cNvPr id="2662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0B94E9-1037-4749-B5FE-7402C0E596D3}"/>
</file>

<file path=customXml/itemProps2.xml><?xml version="1.0" encoding="utf-8"?>
<ds:datastoreItem xmlns:ds="http://schemas.openxmlformats.org/officeDocument/2006/customXml" ds:itemID="{5750455A-5184-4A7F-8A91-E13D3AFA5D2A}"/>
</file>

<file path=customXml/itemProps3.xml><?xml version="1.0" encoding="utf-8"?>
<ds:datastoreItem xmlns:ds="http://schemas.openxmlformats.org/officeDocument/2006/customXml" ds:itemID="{F43BD063-BD65-4707-A42E-F02CE4A2E067}"/>
</file>

<file path=docProps/app.xml><?xml version="1.0" encoding="utf-8"?>
<Properties xmlns="http://schemas.openxmlformats.org/officeDocument/2006/extended-properties" xmlns:vt="http://schemas.openxmlformats.org/officeDocument/2006/docPropsVTypes">
  <Template/>
  <TotalTime>0</TotalTime>
  <Words>3768</Words>
  <Application>Microsoft Office PowerPoint</Application>
  <PresentationFormat>On-screen Show (4:3)</PresentationFormat>
  <Paragraphs>215</Paragraphs>
  <Slides>33</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Open Sans</vt:lpstr>
      <vt:lpstr>Open Sans Regular</vt:lpstr>
      <vt:lpstr>Summer Font</vt:lpstr>
      <vt:lpstr>Times New Roman</vt:lpstr>
      <vt:lpstr>Wingdings</vt:lpstr>
      <vt:lpstr>Brand_PPT_Template_SIMPLIFIED_SD</vt:lpstr>
      <vt:lpstr>Chapter 12: Project Procurement Management</vt:lpstr>
      <vt:lpstr>Learning Objectives (1 of 2)</vt:lpstr>
      <vt:lpstr>Learning Objectives (2 of 2)</vt:lpstr>
      <vt:lpstr>Importance of Project Procurement Management (1 of 4)</vt:lpstr>
      <vt:lpstr>Importance of Project Procurement Management (2 of 4)</vt:lpstr>
      <vt:lpstr>Importance of Project Procurement Management (3 of 4)</vt:lpstr>
      <vt:lpstr>Importance of Project Procurement Management (4 of 4)</vt:lpstr>
      <vt:lpstr>Planning Procurement Management</vt:lpstr>
      <vt:lpstr>Types of Contracts (1 of 3)</vt:lpstr>
      <vt:lpstr>Types of Contracts (2 of 3)</vt:lpstr>
      <vt:lpstr>Media Snapshot</vt:lpstr>
      <vt:lpstr>Types of Contracts (3 of 3)</vt:lpstr>
      <vt:lpstr>Tools and Techniques for Planning Procurement Management</vt:lpstr>
      <vt:lpstr>Make-or-Buy Example</vt:lpstr>
      <vt:lpstr>Make-or-Buy Example</vt:lpstr>
      <vt:lpstr>Procurement Management Plan</vt:lpstr>
      <vt:lpstr>Statement of Work (1 of 2)</vt:lpstr>
      <vt:lpstr>Statement of Work (2 of 2)</vt:lpstr>
      <vt:lpstr>Procurement or Bid Documents</vt:lpstr>
      <vt:lpstr>Examples from a Real RFP</vt:lpstr>
      <vt:lpstr>Source Selection Criteria</vt:lpstr>
      <vt:lpstr>Conducting Procurements (1 of 4)</vt:lpstr>
      <vt:lpstr>Conducting Procurements (2 of 4)</vt:lpstr>
      <vt:lpstr>Conducting Procurements (3 of 4)</vt:lpstr>
      <vt:lpstr>Conducting Procurements (4 of 4)</vt:lpstr>
      <vt:lpstr>Controlling Procurements (1 of 4) </vt:lpstr>
      <vt:lpstr>Controlling Procurements (2 of 4)</vt:lpstr>
      <vt:lpstr>Controlling Procurements (3 of 4)</vt:lpstr>
      <vt:lpstr>Controlling Procurements (4 of 4)</vt:lpstr>
      <vt:lpstr>Using Software to Assist in Project Procurement Management (1 of 2)</vt:lpstr>
      <vt:lpstr>Using Software to Assist in Project Procurement Management (2 of 2)</vt:lpstr>
      <vt:lpstr>Considerations for Agile/Adaptive Environments</vt:lpstr>
      <vt:lpstr>Chapter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2018-06-05T02:35:37Z</dcterms:created>
  <dcterms:modified xsi:type="dcterms:W3CDTF">2021-03-06T13:31:36Z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