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70" r:id="rId1"/>
  </p:sldMasterIdLst>
  <p:notesMasterIdLst>
    <p:notesMasterId r:id="rId46"/>
  </p:notesMasterIdLst>
  <p:handoutMasterIdLst>
    <p:handoutMasterId r:id="rId47"/>
  </p:handoutMasterIdLst>
  <p:sldIdLst>
    <p:sldId id="257" r:id="rId2"/>
    <p:sldId id="334" r:id="rId3"/>
    <p:sldId id="335" r:id="rId4"/>
    <p:sldId id="336" r:id="rId5"/>
    <p:sldId id="431" r:id="rId6"/>
    <p:sldId id="337" r:id="rId7"/>
    <p:sldId id="338" r:id="rId8"/>
    <p:sldId id="409" r:id="rId9"/>
    <p:sldId id="339" r:id="rId10"/>
    <p:sldId id="340" r:id="rId11"/>
    <p:sldId id="342" r:id="rId12"/>
    <p:sldId id="344" r:id="rId13"/>
    <p:sldId id="346" r:id="rId14"/>
    <p:sldId id="410" r:id="rId15"/>
    <p:sldId id="411" r:id="rId16"/>
    <p:sldId id="413" r:id="rId17"/>
    <p:sldId id="412" r:id="rId18"/>
    <p:sldId id="414" r:id="rId19"/>
    <p:sldId id="415" r:id="rId20"/>
    <p:sldId id="416" r:id="rId21"/>
    <p:sldId id="417" r:id="rId22"/>
    <p:sldId id="418" r:id="rId23"/>
    <p:sldId id="349" r:id="rId24"/>
    <p:sldId id="401" r:id="rId25"/>
    <p:sldId id="367" r:id="rId26"/>
    <p:sldId id="421" r:id="rId27"/>
    <p:sldId id="369" r:id="rId28"/>
    <p:sldId id="371" r:id="rId29"/>
    <p:sldId id="372" r:id="rId30"/>
    <p:sldId id="376" r:id="rId31"/>
    <p:sldId id="377" r:id="rId32"/>
    <p:sldId id="378" r:id="rId33"/>
    <p:sldId id="379" r:id="rId34"/>
    <p:sldId id="381" r:id="rId35"/>
    <p:sldId id="383" r:id="rId36"/>
    <p:sldId id="384" r:id="rId37"/>
    <p:sldId id="385" r:id="rId38"/>
    <p:sldId id="386" r:id="rId39"/>
    <p:sldId id="387" r:id="rId40"/>
    <p:sldId id="402" r:id="rId41"/>
    <p:sldId id="428" r:id="rId42"/>
    <p:sldId id="388" r:id="rId43"/>
    <p:sldId id="423" r:id="rId44"/>
    <p:sldId id="389" r:id="rId45"/>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07" autoAdjust="0"/>
    <p:restoredTop sz="84543" autoAdjust="0"/>
  </p:normalViewPr>
  <p:slideViewPr>
    <p:cSldViewPr>
      <p:cViewPr varScale="1">
        <p:scale>
          <a:sx n="76" d="100"/>
          <a:sy n="76" d="100"/>
        </p:scale>
        <p:origin x="13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55"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7B60D117-F74C-45DD-A815-9E55496351B8}" type="slidenum">
              <a:rPr lang="en-US"/>
              <a:pPr>
                <a:defRPr/>
              </a:pPr>
              <a:t>‹#›</a:t>
            </a:fld>
            <a:endParaRPr lang="en-US" dirty="0"/>
          </a:p>
        </p:txBody>
      </p:sp>
    </p:spTree>
    <p:extLst>
      <p:ext uri="{BB962C8B-B14F-4D97-AF65-F5344CB8AC3E}">
        <p14:creationId xmlns:p14="http://schemas.microsoft.com/office/powerpoint/2010/main" val="1145457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737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F3E0F2AC-4C8B-4E69-98D8-4FC3D927D0D2}" type="slidenum">
              <a:rPr lang="en-US"/>
              <a:pPr>
                <a:defRPr/>
              </a:pPr>
              <a:t>‹#›</a:t>
            </a:fld>
            <a:endParaRPr lang="en-US" dirty="0"/>
          </a:p>
        </p:txBody>
      </p:sp>
    </p:spTree>
    <p:extLst>
      <p:ext uri="{BB962C8B-B14F-4D97-AF65-F5344CB8AC3E}">
        <p14:creationId xmlns:p14="http://schemas.microsoft.com/office/powerpoint/2010/main" val="31651774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pPr eaLnBrk="1" hangingPunct="1"/>
            <a:endParaRPr lang="en-US" dirty="0"/>
          </a:p>
        </p:txBody>
      </p:sp>
      <p:sp>
        <p:nvSpPr>
          <p:cNvPr id="74756" name="Slide Number Placeholder 3"/>
          <p:cNvSpPr>
            <a:spLocks noGrp="1"/>
          </p:cNvSpPr>
          <p:nvPr>
            <p:ph type="sldNum" sz="quarter" idx="5"/>
          </p:nvPr>
        </p:nvSpPr>
        <p:spPr>
          <a:noFill/>
        </p:spPr>
        <p:txBody>
          <a:bodyPr/>
          <a:lstStyle/>
          <a:p>
            <a:fld id="{6D4CE72C-ACCC-4D05-AEAA-ED5DAF005743}" type="slidenum">
              <a:rPr lang="en-US" smtClean="0"/>
              <a:pPr/>
              <a:t>1</a:t>
            </a:fld>
            <a:endParaRPr lang="en-US" dirty="0"/>
          </a:p>
        </p:txBody>
      </p:sp>
    </p:spTree>
    <p:extLst>
      <p:ext uri="{BB962C8B-B14F-4D97-AF65-F5344CB8AC3E}">
        <p14:creationId xmlns:p14="http://schemas.microsoft.com/office/powerpoint/2010/main" val="96376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21</a:t>
            </a:fld>
            <a:endParaRPr lang="en-US" dirty="0"/>
          </a:p>
        </p:txBody>
      </p:sp>
    </p:spTree>
    <p:extLst>
      <p:ext uri="{BB962C8B-B14F-4D97-AF65-F5344CB8AC3E}">
        <p14:creationId xmlns:p14="http://schemas.microsoft.com/office/powerpoint/2010/main" val="3333347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22</a:t>
            </a:fld>
            <a:endParaRPr lang="en-US" dirty="0"/>
          </a:p>
        </p:txBody>
      </p:sp>
    </p:spTree>
    <p:extLst>
      <p:ext uri="{BB962C8B-B14F-4D97-AF65-F5344CB8AC3E}">
        <p14:creationId xmlns:p14="http://schemas.microsoft.com/office/powerpoint/2010/main" val="131920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26</a:t>
            </a:fld>
            <a:endParaRPr lang="en-US" dirty="0"/>
          </a:p>
        </p:txBody>
      </p:sp>
    </p:spTree>
    <p:extLst>
      <p:ext uri="{BB962C8B-B14F-4D97-AF65-F5344CB8AC3E}">
        <p14:creationId xmlns:p14="http://schemas.microsoft.com/office/powerpoint/2010/main" val="3445359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37</a:t>
            </a:fld>
            <a:endParaRPr lang="en-US" dirty="0"/>
          </a:p>
        </p:txBody>
      </p:sp>
    </p:spTree>
    <p:extLst>
      <p:ext uri="{BB962C8B-B14F-4D97-AF65-F5344CB8AC3E}">
        <p14:creationId xmlns:p14="http://schemas.microsoft.com/office/powerpoint/2010/main" val="318280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6</a:t>
            </a:fld>
            <a:endParaRPr lang="en-US" dirty="0"/>
          </a:p>
        </p:txBody>
      </p:sp>
    </p:spTree>
    <p:extLst>
      <p:ext uri="{BB962C8B-B14F-4D97-AF65-F5344CB8AC3E}">
        <p14:creationId xmlns:p14="http://schemas.microsoft.com/office/powerpoint/2010/main" val="1374611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9</a:t>
            </a:fld>
            <a:endParaRPr lang="en-US" dirty="0"/>
          </a:p>
        </p:txBody>
      </p:sp>
    </p:spTree>
    <p:extLst>
      <p:ext uri="{BB962C8B-B14F-4D97-AF65-F5344CB8AC3E}">
        <p14:creationId xmlns:p14="http://schemas.microsoft.com/office/powerpoint/2010/main" val="2002639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15</a:t>
            </a:fld>
            <a:endParaRPr lang="en-US" dirty="0"/>
          </a:p>
        </p:txBody>
      </p:sp>
    </p:spTree>
    <p:extLst>
      <p:ext uri="{BB962C8B-B14F-4D97-AF65-F5344CB8AC3E}">
        <p14:creationId xmlns:p14="http://schemas.microsoft.com/office/powerpoint/2010/main" val="96280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16</a:t>
            </a:fld>
            <a:endParaRPr lang="en-US" dirty="0"/>
          </a:p>
        </p:txBody>
      </p:sp>
    </p:spTree>
    <p:extLst>
      <p:ext uri="{BB962C8B-B14F-4D97-AF65-F5344CB8AC3E}">
        <p14:creationId xmlns:p14="http://schemas.microsoft.com/office/powerpoint/2010/main" val="2603858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17</a:t>
            </a:fld>
            <a:endParaRPr lang="en-US" dirty="0"/>
          </a:p>
        </p:txBody>
      </p:sp>
    </p:spTree>
    <p:extLst>
      <p:ext uri="{BB962C8B-B14F-4D97-AF65-F5344CB8AC3E}">
        <p14:creationId xmlns:p14="http://schemas.microsoft.com/office/powerpoint/2010/main" val="2856240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18</a:t>
            </a:fld>
            <a:endParaRPr lang="en-US" dirty="0"/>
          </a:p>
        </p:txBody>
      </p:sp>
    </p:spTree>
    <p:extLst>
      <p:ext uri="{BB962C8B-B14F-4D97-AF65-F5344CB8AC3E}">
        <p14:creationId xmlns:p14="http://schemas.microsoft.com/office/powerpoint/2010/main" val="993575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19</a:t>
            </a:fld>
            <a:endParaRPr lang="en-US" dirty="0"/>
          </a:p>
        </p:txBody>
      </p:sp>
    </p:spTree>
    <p:extLst>
      <p:ext uri="{BB962C8B-B14F-4D97-AF65-F5344CB8AC3E}">
        <p14:creationId xmlns:p14="http://schemas.microsoft.com/office/powerpoint/2010/main" val="2117070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E0F2AC-4C8B-4E69-98D8-4FC3D927D0D2}" type="slidenum">
              <a:rPr lang="en-US" smtClean="0"/>
              <a:pPr>
                <a:defRPr/>
              </a:pPr>
              <a:t>20</a:t>
            </a:fld>
            <a:endParaRPr lang="en-US" dirty="0"/>
          </a:p>
        </p:txBody>
      </p:sp>
    </p:spTree>
    <p:extLst>
      <p:ext uri="{BB962C8B-B14F-4D97-AF65-F5344CB8AC3E}">
        <p14:creationId xmlns:p14="http://schemas.microsoft.com/office/powerpoint/2010/main" val="637576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096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16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087064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497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72730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275680317"/>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611035252"/>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F11DC2A-2F4E-4F79-A3F5-88DB509F96F8}"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3514288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86E95EF-C699-41F4-A9B7-78276692A070}"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716135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87871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684335573"/>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hyperlink" Target="https://sas.cmmiinstitute.com/pars/pars.aspx" TargetMode="Externa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tcmmi.com/" TargetMode="Externa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a:t>Chapter 8:</a:t>
            </a:r>
            <a:br>
              <a:rPr lang="en-US" dirty="0"/>
            </a:br>
            <a:r>
              <a:rPr lang="en-US" dirty="0"/>
              <a:t>Project Quality Management</a:t>
            </a:r>
          </a:p>
        </p:txBody>
      </p:sp>
      <p:sp>
        <p:nvSpPr>
          <p:cNvPr id="5" name="Rectangle 4">
            <a:extLst>
              <a:ext uri="{FF2B5EF4-FFF2-40B4-BE49-F238E27FC236}">
                <a16:creationId xmlns:a16="http://schemas.microsoft.com/office/drawing/2014/main" id="{94B38766-6088-4024-934F-E03785E98DD1}"/>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6"/>
          <p:cNvSpPr>
            <a:spLocks noGrp="1" noChangeArrowheads="1"/>
          </p:cNvSpPr>
          <p:nvPr>
            <p:ph type="title"/>
          </p:nvPr>
        </p:nvSpPr>
        <p:spPr/>
        <p:txBody>
          <a:bodyPr/>
          <a:lstStyle/>
          <a:p>
            <a:r>
              <a:rPr lang="en-US" dirty="0"/>
              <a:t>Planning Quality Management (1 of 2)</a:t>
            </a:r>
          </a:p>
        </p:txBody>
      </p:sp>
      <p:sp>
        <p:nvSpPr>
          <p:cNvPr id="16387" name="Rectangle 1027"/>
          <p:cNvSpPr>
            <a:spLocks noGrp="1" noChangeArrowheads="1"/>
          </p:cNvSpPr>
          <p:nvPr>
            <p:ph idx="1"/>
          </p:nvPr>
        </p:nvSpPr>
        <p:spPr/>
        <p:txBody>
          <a:bodyPr/>
          <a:lstStyle/>
          <a:p>
            <a:r>
              <a:rPr lang="en-US" dirty="0"/>
              <a:t>Implies the ability to anticipate situations and prepare actions to bring about the desired outcome</a:t>
            </a:r>
          </a:p>
          <a:p>
            <a:r>
              <a:rPr lang="en-US" dirty="0"/>
              <a:t>Defect prevention methods </a:t>
            </a:r>
          </a:p>
          <a:p>
            <a:pPr lvl="1"/>
            <a:r>
              <a:rPr lang="en-US" dirty="0"/>
              <a:t>Selecting proper materials</a:t>
            </a:r>
          </a:p>
          <a:p>
            <a:pPr lvl="1"/>
            <a:r>
              <a:rPr lang="en-US" dirty="0"/>
              <a:t>Training and indoctrinating people in quality</a:t>
            </a:r>
          </a:p>
          <a:p>
            <a:pPr lvl="1"/>
            <a:r>
              <a:rPr lang="en-US" dirty="0"/>
              <a:t>Planning a process that ensures the appropriate outcome</a:t>
            </a:r>
          </a:p>
        </p:txBody>
      </p:sp>
      <p:sp>
        <p:nvSpPr>
          <p:cNvPr id="163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Planning Quality Management (2 of 2)</a:t>
            </a:r>
          </a:p>
        </p:txBody>
      </p:sp>
      <p:sp>
        <p:nvSpPr>
          <p:cNvPr id="18435" name="Rectangle 3"/>
          <p:cNvSpPr>
            <a:spLocks noGrp="1" noChangeArrowheads="1"/>
          </p:cNvSpPr>
          <p:nvPr>
            <p:ph idx="1"/>
          </p:nvPr>
        </p:nvSpPr>
        <p:spPr/>
        <p:txBody>
          <a:bodyPr/>
          <a:lstStyle/>
          <a:p>
            <a:r>
              <a:rPr lang="en-US" dirty="0"/>
              <a:t>Scope aspects of IT projects</a:t>
            </a:r>
          </a:p>
          <a:p>
            <a:pPr lvl="1"/>
            <a:r>
              <a:rPr lang="en-US" dirty="0"/>
              <a:t>Functionality: degree to which a system performs its intended function</a:t>
            </a:r>
          </a:p>
          <a:p>
            <a:pPr lvl="1"/>
            <a:r>
              <a:rPr lang="en-US" dirty="0"/>
              <a:t>Features: system’s special characteristics that appeal to users</a:t>
            </a:r>
          </a:p>
          <a:p>
            <a:pPr lvl="1"/>
            <a:r>
              <a:rPr lang="en-US" dirty="0"/>
              <a:t>System outputs: screens and reports the system generates</a:t>
            </a:r>
          </a:p>
          <a:p>
            <a:pPr lvl="1"/>
            <a:r>
              <a:rPr lang="en-US" dirty="0"/>
              <a:t>Performance addresses: how well a product or service performs the customer’s intended use </a:t>
            </a:r>
          </a:p>
          <a:p>
            <a:pPr lvl="1"/>
            <a:r>
              <a:rPr lang="en-US" dirty="0"/>
              <a:t>Reliability: ability of a product or service to perform as expected under normal conditions</a:t>
            </a:r>
          </a:p>
          <a:p>
            <a:pPr lvl="1"/>
            <a:r>
              <a:rPr lang="en-US" dirty="0"/>
              <a:t>Maintainability: ease of performing maintenance on a product</a:t>
            </a:r>
          </a:p>
          <a:p>
            <a:r>
              <a:rPr lang="en-US" dirty="0"/>
              <a:t>All project stakeholders must work together to balance the quality, scope, time, and cost dimensions of the project</a:t>
            </a:r>
          </a:p>
          <a:p>
            <a:pPr lvl="1"/>
            <a:r>
              <a:rPr lang="en-US" dirty="0"/>
              <a:t>Project managers are ultimately responsible for quality management on their projects</a:t>
            </a:r>
          </a:p>
          <a:p>
            <a:pPr lvl="1"/>
            <a:endParaRPr lang="en-US" dirty="0"/>
          </a:p>
        </p:txBody>
      </p:sp>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Managing Quality</a:t>
            </a:r>
          </a:p>
        </p:txBody>
      </p:sp>
      <p:sp>
        <p:nvSpPr>
          <p:cNvPr id="20483" name="Rectangle 3"/>
          <p:cNvSpPr>
            <a:spLocks noGrp="1" noChangeArrowheads="1"/>
          </p:cNvSpPr>
          <p:nvPr>
            <p:ph idx="1"/>
          </p:nvPr>
        </p:nvSpPr>
        <p:spPr/>
        <p:txBody>
          <a:bodyPr>
            <a:noAutofit/>
          </a:bodyPr>
          <a:lstStyle/>
          <a:p>
            <a:r>
              <a:rPr lang="en-US" dirty="0"/>
              <a:t>Quality assurance includes all the activities related to satisfying the relevant quality standards for a project</a:t>
            </a:r>
          </a:p>
          <a:p>
            <a:pPr lvl="1"/>
            <a:r>
              <a:rPr lang="en-US" dirty="0"/>
              <a:t>Another goal is continuous quality improvement</a:t>
            </a:r>
          </a:p>
          <a:p>
            <a:pPr lvl="1"/>
            <a:r>
              <a:rPr lang="en-US" dirty="0"/>
              <a:t>Kaizen is the Japanese word for improvement or change for the better</a:t>
            </a:r>
          </a:p>
          <a:p>
            <a:pPr lvl="1"/>
            <a:r>
              <a:rPr lang="en-US" dirty="0"/>
              <a:t>Lean involves evaluating processes to maximize customer value while minimizing waste </a:t>
            </a:r>
          </a:p>
          <a:p>
            <a:pPr lvl="1"/>
            <a:r>
              <a:rPr lang="en-US" dirty="0"/>
              <a:t>Benchmarking generates ideas for quality improvements by comparing specific project practices or product characteristics to those of other projects or products within or outside the performing organization</a:t>
            </a:r>
          </a:p>
          <a:p>
            <a:pPr lvl="1"/>
            <a:r>
              <a:rPr lang="en-US" dirty="0"/>
              <a:t>A quality audit is a structured review of specific quality management activities that help identify lessons learned that could improve performance on current or future projects </a:t>
            </a:r>
          </a:p>
          <a:p>
            <a:endParaRPr lang="en-US" dirty="0"/>
          </a:p>
        </p:txBody>
      </p:sp>
      <p:sp>
        <p:nvSpPr>
          <p:cNvPr id="204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Controlling Quality</a:t>
            </a:r>
          </a:p>
        </p:txBody>
      </p:sp>
      <p:sp>
        <p:nvSpPr>
          <p:cNvPr id="21507" name="Rectangle 3"/>
          <p:cNvSpPr>
            <a:spLocks noGrp="1" noChangeArrowheads="1"/>
          </p:cNvSpPr>
          <p:nvPr>
            <p:ph idx="1"/>
          </p:nvPr>
        </p:nvSpPr>
        <p:spPr/>
        <p:txBody>
          <a:bodyPr/>
          <a:lstStyle/>
          <a:p>
            <a:r>
              <a:rPr lang="en-US" dirty="0"/>
              <a:t>Main outputs of quality control </a:t>
            </a:r>
          </a:p>
          <a:p>
            <a:pPr lvl="1"/>
            <a:r>
              <a:rPr lang="en-US" dirty="0"/>
              <a:t>Acceptance decisions</a:t>
            </a:r>
          </a:p>
          <a:p>
            <a:pPr lvl="1"/>
            <a:r>
              <a:rPr lang="en-US" dirty="0"/>
              <a:t>Rework</a:t>
            </a:r>
          </a:p>
          <a:p>
            <a:pPr lvl="1"/>
            <a:r>
              <a:rPr lang="en-US" dirty="0"/>
              <a:t>Process adjustments</a:t>
            </a:r>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(1 of 9)</a:t>
            </a:r>
          </a:p>
        </p:txBody>
      </p:sp>
      <p:sp>
        <p:nvSpPr>
          <p:cNvPr id="21507" name="Rectangle 3"/>
          <p:cNvSpPr>
            <a:spLocks noGrp="1" noChangeArrowheads="1"/>
          </p:cNvSpPr>
          <p:nvPr>
            <p:ph idx="1"/>
          </p:nvPr>
        </p:nvSpPr>
        <p:spPr/>
        <p:txBody>
          <a:bodyPr/>
          <a:lstStyle/>
          <a:p>
            <a:r>
              <a:rPr lang="en-US" dirty="0"/>
              <a:t>Basic tools of quality that help in performing quality control</a:t>
            </a:r>
          </a:p>
          <a:p>
            <a:pPr lvl="1"/>
            <a:r>
              <a:rPr lang="en-US" dirty="0"/>
              <a:t>Cause-and-effect diagrams</a:t>
            </a:r>
          </a:p>
          <a:p>
            <a:pPr lvl="1"/>
            <a:r>
              <a:rPr lang="en-US" dirty="0"/>
              <a:t>Control chart</a:t>
            </a:r>
          </a:p>
          <a:p>
            <a:pPr lvl="1"/>
            <a:r>
              <a:rPr lang="en-US" dirty="0"/>
              <a:t>Checksheet</a:t>
            </a:r>
          </a:p>
          <a:p>
            <a:pPr lvl="1"/>
            <a:r>
              <a:rPr lang="en-US" dirty="0"/>
              <a:t>Scatter diagram</a:t>
            </a:r>
          </a:p>
          <a:p>
            <a:pPr lvl="1"/>
            <a:r>
              <a:rPr lang="en-US" dirty="0"/>
              <a:t>Histogram</a:t>
            </a:r>
          </a:p>
          <a:p>
            <a:pPr lvl="1"/>
            <a:r>
              <a:rPr lang="en-US" dirty="0"/>
              <a:t>Pareto chart</a:t>
            </a:r>
          </a:p>
          <a:p>
            <a:pPr lvl="1"/>
            <a:r>
              <a:rPr lang="en-US" dirty="0"/>
              <a:t>Flowcharts/run charts</a:t>
            </a:r>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234624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(2 of 9)</a:t>
            </a:r>
          </a:p>
        </p:txBody>
      </p:sp>
      <p:pic>
        <p:nvPicPr>
          <p:cNvPr id="2" name="Picture 1" descr="Image illustrates an example of a cause-and-effect diagram resulting from a user being unable to get into a system.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652" y="1690689"/>
            <a:ext cx="5934696" cy="3910584"/>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70020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(3 of 9)</a:t>
            </a:r>
          </a:p>
        </p:txBody>
      </p:sp>
      <p:pic>
        <p:nvPicPr>
          <p:cNvPr id="2" name="Picture 1" descr="Image displays a quality control chart; data points that violate the seven run rule are marked with star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5899" y="1682806"/>
            <a:ext cx="6032201" cy="3982212"/>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68359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(4 of 9)</a:t>
            </a:r>
          </a:p>
        </p:txBody>
      </p:sp>
      <p:pic>
        <p:nvPicPr>
          <p:cNvPr id="2" name="Picture 1" descr="Image displays a sample checksheet used for complain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2590800"/>
            <a:ext cx="6991350" cy="2259737"/>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723620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(5 of 9)</a:t>
            </a:r>
          </a:p>
        </p:txBody>
      </p:sp>
      <p:pic>
        <p:nvPicPr>
          <p:cNvPr id="2" name="Picture 1" descr="Image displays a sample scatter diagram comparing user satisfaction ratings to age of responden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2133600"/>
            <a:ext cx="5492542" cy="3115056"/>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034617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(6 of 9)</a:t>
            </a:r>
          </a:p>
        </p:txBody>
      </p:sp>
      <p:pic>
        <p:nvPicPr>
          <p:cNvPr id="2" name="Picture 1" descr="Image displays a sample histogram showing complaints by wee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6090" y="2286000"/>
            <a:ext cx="5631819" cy="2802636"/>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754142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Learning Objectives (1 of 2)</a:t>
            </a:r>
          </a:p>
        </p:txBody>
      </p:sp>
      <p:sp>
        <p:nvSpPr>
          <p:cNvPr id="9219" name="Rectangle 3"/>
          <p:cNvSpPr>
            <a:spLocks noGrp="1" noChangeArrowheads="1"/>
          </p:cNvSpPr>
          <p:nvPr>
            <p:ph idx="1"/>
          </p:nvPr>
        </p:nvSpPr>
        <p:spPr/>
        <p:txBody>
          <a:bodyPr>
            <a:noAutofit/>
          </a:bodyPr>
          <a:lstStyle/>
          <a:p>
            <a:r>
              <a:rPr lang="en-US" dirty="0"/>
              <a:t>Develop a justification for project quality management and its importance in achieving project success for information technology (IT) products and services</a:t>
            </a:r>
          </a:p>
          <a:p>
            <a:r>
              <a:rPr lang="en-US" dirty="0"/>
              <a:t>Define project quality management and understand how quality relates to various aspects of IT projects</a:t>
            </a:r>
          </a:p>
          <a:p>
            <a:r>
              <a:rPr lang="en-US" dirty="0"/>
              <a:t>Describe quality management planning and how quality and scope management are related</a:t>
            </a:r>
          </a:p>
          <a:p>
            <a:r>
              <a:rPr lang="en-US" dirty="0"/>
              <a:t>Discuss the importance of managing quality and quality assurance</a:t>
            </a:r>
          </a:p>
          <a:p>
            <a:r>
              <a:rPr lang="en-US" dirty="0"/>
              <a:t>Explain the main outputs of the quality control process</a:t>
            </a:r>
          </a:p>
        </p:txBody>
      </p:sp>
      <p:sp>
        <p:nvSpPr>
          <p:cNvPr id="92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(7 of 9)</a:t>
            </a:r>
          </a:p>
        </p:txBody>
      </p:sp>
      <p:pic>
        <p:nvPicPr>
          <p:cNvPr id="2" name="Picture 1" descr="Image displays a sample Pareto chart identifying the frequency and types of complain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2250" y="1690689"/>
            <a:ext cx="5439500" cy="3456432"/>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706811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(8 of 9)</a:t>
            </a:r>
          </a:p>
        </p:txBody>
      </p:sp>
      <p:pic>
        <p:nvPicPr>
          <p:cNvPr id="2" name="Picture 1" descr="Image displays a flowchart that shows the process a project team might use for accepting or rejecting deliverable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0006" y="1690689"/>
            <a:ext cx="5203987" cy="3585972"/>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725781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Tools and Techniques for Quality Control (9 of 9)</a:t>
            </a:r>
          </a:p>
        </p:txBody>
      </p:sp>
      <p:pic>
        <p:nvPicPr>
          <p:cNvPr id="2" name="Picture 1" descr="Image shows a sample run chart of the number of defects each month for three different types of defect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2057400"/>
            <a:ext cx="5597236" cy="3078480"/>
          </a:xfrm>
          <a:prstGeom prst="rect">
            <a:avLst/>
          </a:prstGeom>
        </p:spPr>
      </p:pic>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26996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Statistical Sampling (1 of 2)</a:t>
            </a:r>
          </a:p>
        </p:txBody>
      </p:sp>
      <p:sp>
        <p:nvSpPr>
          <p:cNvPr id="37891" name="Rectangle 3"/>
          <p:cNvSpPr>
            <a:spLocks noGrp="1" noChangeArrowheads="1"/>
          </p:cNvSpPr>
          <p:nvPr>
            <p:ph idx="1"/>
          </p:nvPr>
        </p:nvSpPr>
        <p:spPr/>
        <p:txBody>
          <a:bodyPr/>
          <a:lstStyle/>
          <a:p>
            <a:r>
              <a:rPr lang="en-US" dirty="0"/>
              <a:t>Choosing part of a population of interest for inspection</a:t>
            </a:r>
          </a:p>
          <a:p>
            <a:pPr lvl="1"/>
            <a:r>
              <a:rPr lang="en-US" dirty="0"/>
              <a:t>Size of a sample depends on how representative you want the sample to be</a:t>
            </a:r>
          </a:p>
          <a:p>
            <a:pPr lvl="1"/>
            <a:r>
              <a:rPr lang="en-US" dirty="0"/>
              <a:t>Sample size formula</a:t>
            </a:r>
          </a:p>
          <a:p>
            <a:pPr lvl="2"/>
            <a:r>
              <a:rPr lang="en-US" dirty="0"/>
              <a:t>Sample size = .25 x (certainty factor/acceptable error)</a:t>
            </a:r>
            <a:r>
              <a:rPr lang="en-US" baseline="30000" dirty="0"/>
              <a:t>2</a:t>
            </a:r>
          </a:p>
          <a:p>
            <a:pPr marL="0" indent="0">
              <a:buNone/>
            </a:pPr>
            <a:endParaRPr lang="en-US" dirty="0"/>
          </a:p>
        </p:txBody>
      </p:sp>
      <p:sp>
        <p:nvSpPr>
          <p:cNvPr id="3789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a:t>Statistical Sampling (2 of 2)</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58305557"/>
              </p:ext>
            </p:extLst>
          </p:nvPr>
        </p:nvGraphicFramePr>
        <p:xfrm>
          <a:off x="628650" y="1825625"/>
          <a:ext cx="7886700" cy="1499235"/>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993255060"/>
                    </a:ext>
                  </a:extLst>
                </a:gridCol>
                <a:gridCol w="3943350">
                  <a:extLst>
                    <a:ext uri="{9D8B030D-6E8A-4147-A177-3AD203B41FA5}">
                      <a16:colId xmlns:a16="http://schemas.microsoft.com/office/drawing/2014/main" val="2105540178"/>
                    </a:ext>
                  </a:extLst>
                </a:gridCol>
              </a:tblGrid>
              <a:tr h="460375">
                <a:tc>
                  <a:txBody>
                    <a:bodyPr/>
                    <a:lstStyle/>
                    <a:p>
                      <a:r>
                        <a:rPr lang="en-US" dirty="0"/>
                        <a:t>Desired Certainty</a:t>
                      </a:r>
                    </a:p>
                  </a:txBody>
                  <a:tcPr/>
                </a:tc>
                <a:tc>
                  <a:txBody>
                    <a:bodyPr/>
                    <a:lstStyle/>
                    <a:p>
                      <a:pPr algn="ctr"/>
                      <a:r>
                        <a:rPr lang="en-US" dirty="0"/>
                        <a:t>Certainty Factor</a:t>
                      </a:r>
                    </a:p>
                  </a:txBody>
                  <a:tcPr/>
                </a:tc>
                <a:extLst>
                  <a:ext uri="{0D108BD9-81ED-4DB2-BD59-A6C34878D82A}">
                    <a16:rowId xmlns:a16="http://schemas.microsoft.com/office/drawing/2014/main" val="2532207273"/>
                  </a:ext>
                </a:extLst>
              </a:tr>
              <a:tr h="370840">
                <a:tc>
                  <a:txBody>
                    <a:bodyPr/>
                    <a:lstStyle/>
                    <a:p>
                      <a:r>
                        <a:rPr lang="en-US" dirty="0"/>
                        <a:t>95%</a:t>
                      </a:r>
                    </a:p>
                  </a:txBody>
                  <a:tcPr/>
                </a:tc>
                <a:tc>
                  <a:txBody>
                    <a:bodyPr/>
                    <a:lstStyle/>
                    <a:p>
                      <a:pPr algn="ctr"/>
                      <a:r>
                        <a:rPr lang="en-US" dirty="0"/>
                        <a:t>1.960</a:t>
                      </a:r>
                    </a:p>
                  </a:txBody>
                  <a:tcPr/>
                </a:tc>
                <a:extLst>
                  <a:ext uri="{0D108BD9-81ED-4DB2-BD59-A6C34878D82A}">
                    <a16:rowId xmlns:a16="http://schemas.microsoft.com/office/drawing/2014/main" val="3486104183"/>
                  </a:ext>
                </a:extLst>
              </a:tr>
              <a:tr h="0">
                <a:tc>
                  <a:txBody>
                    <a:bodyPr/>
                    <a:lstStyle/>
                    <a:p>
                      <a:r>
                        <a:rPr lang="en-US" dirty="0"/>
                        <a:t>90%</a:t>
                      </a:r>
                    </a:p>
                  </a:txBody>
                  <a:tcPr/>
                </a:tc>
                <a:tc>
                  <a:txBody>
                    <a:bodyPr/>
                    <a:lstStyle/>
                    <a:p>
                      <a:pPr algn="ctr"/>
                      <a:r>
                        <a:rPr lang="en-US" dirty="0"/>
                        <a:t>1.645</a:t>
                      </a:r>
                    </a:p>
                  </a:txBody>
                  <a:tcPr/>
                </a:tc>
                <a:extLst>
                  <a:ext uri="{0D108BD9-81ED-4DB2-BD59-A6C34878D82A}">
                    <a16:rowId xmlns:a16="http://schemas.microsoft.com/office/drawing/2014/main" val="3976796055"/>
                  </a:ext>
                </a:extLst>
              </a:tr>
              <a:tr h="370840">
                <a:tc>
                  <a:txBody>
                    <a:bodyPr/>
                    <a:lstStyle/>
                    <a:p>
                      <a:r>
                        <a:rPr lang="en-US" dirty="0"/>
                        <a:t>80%</a:t>
                      </a:r>
                    </a:p>
                  </a:txBody>
                  <a:tcPr/>
                </a:tc>
                <a:tc>
                  <a:txBody>
                    <a:bodyPr/>
                    <a:lstStyle/>
                    <a:p>
                      <a:pPr algn="ctr"/>
                      <a:r>
                        <a:rPr lang="en-US" dirty="0"/>
                        <a:t>1.281</a:t>
                      </a:r>
                    </a:p>
                  </a:txBody>
                  <a:tcPr/>
                </a:tc>
                <a:extLst>
                  <a:ext uri="{0D108BD9-81ED-4DB2-BD59-A6C34878D82A}">
                    <a16:rowId xmlns:a16="http://schemas.microsoft.com/office/drawing/2014/main" val="882760411"/>
                  </a:ext>
                </a:extLst>
              </a:tr>
            </a:tbl>
          </a:graphicData>
        </a:graphic>
      </p:graphicFrame>
      <p:sp>
        <p:nvSpPr>
          <p:cNvPr id="2" name="Rectangle 1"/>
          <p:cNvSpPr/>
          <p:nvPr/>
        </p:nvSpPr>
        <p:spPr>
          <a:xfrm>
            <a:off x="628650" y="3308985"/>
            <a:ext cx="7600950" cy="430887"/>
          </a:xfrm>
          <a:prstGeom prst="rect">
            <a:avLst/>
          </a:prstGeom>
        </p:spPr>
        <p:txBody>
          <a:bodyPr wrap="square">
            <a:spAutoFit/>
          </a:bodyPr>
          <a:lstStyle/>
          <a:p>
            <a:r>
              <a:rPr lang="en-US" dirty="0">
                <a:latin typeface="Open Sans"/>
              </a:rPr>
              <a:t>Table 8-1 Commonly used certainty factors</a:t>
            </a:r>
          </a:p>
        </p:txBody>
      </p:sp>
      <p:sp>
        <p:nvSpPr>
          <p:cNvPr id="38915"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Testing (1 of 4)</a:t>
            </a:r>
          </a:p>
        </p:txBody>
      </p:sp>
      <p:sp>
        <p:nvSpPr>
          <p:cNvPr id="52227" name="Rectangle 3"/>
          <p:cNvSpPr>
            <a:spLocks noGrp="1" noChangeArrowheads="1"/>
          </p:cNvSpPr>
          <p:nvPr>
            <p:ph idx="1"/>
          </p:nvPr>
        </p:nvSpPr>
        <p:spPr/>
        <p:txBody>
          <a:bodyPr/>
          <a:lstStyle/>
          <a:p>
            <a:r>
              <a:rPr lang="en-US" dirty="0"/>
              <a:t>Many IT professionals think of testing as a stage that comes near the end of IT product development</a:t>
            </a:r>
          </a:p>
          <a:p>
            <a:pPr lvl="1"/>
            <a:r>
              <a:rPr lang="en-US" dirty="0"/>
              <a:t>Testing needs to be done during almost every phase of the systems development life cycle, not just before the organization ships or hands over a product to the customer</a:t>
            </a:r>
          </a:p>
        </p:txBody>
      </p:sp>
      <p:sp>
        <p:nvSpPr>
          <p:cNvPr id="5222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Testing (2 of 4)</a:t>
            </a:r>
          </a:p>
        </p:txBody>
      </p:sp>
      <p:pic>
        <p:nvPicPr>
          <p:cNvPr id="2" name="Picture 1" descr="Image illustrates testing tasks in the software development life cycle.&#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9316" y="1371600"/>
            <a:ext cx="3325368" cy="4660392"/>
          </a:xfrm>
          <a:prstGeom prst="rect">
            <a:avLst/>
          </a:prstGeom>
        </p:spPr>
      </p:pic>
      <p:sp>
        <p:nvSpPr>
          <p:cNvPr id="5222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44920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Testing (3 of 4)</a:t>
            </a:r>
          </a:p>
        </p:txBody>
      </p:sp>
      <p:sp>
        <p:nvSpPr>
          <p:cNvPr id="54275" name="Rectangle 3"/>
          <p:cNvSpPr>
            <a:spLocks noGrp="1" noChangeArrowheads="1"/>
          </p:cNvSpPr>
          <p:nvPr>
            <p:ph idx="1"/>
          </p:nvPr>
        </p:nvSpPr>
        <p:spPr/>
        <p:txBody>
          <a:bodyPr/>
          <a:lstStyle/>
          <a:p>
            <a:r>
              <a:rPr lang="en-US" dirty="0"/>
              <a:t>Types of tests</a:t>
            </a:r>
          </a:p>
          <a:p>
            <a:pPr lvl="1"/>
            <a:r>
              <a:rPr lang="en-US" dirty="0"/>
              <a:t>Unit testing tests each individual component (often a program) to ensure it is as defect-free as possible</a:t>
            </a:r>
          </a:p>
          <a:p>
            <a:pPr lvl="1"/>
            <a:r>
              <a:rPr lang="en-US" dirty="0"/>
              <a:t>Integration testing occurs between unit and system testing to test functionally grouped components</a:t>
            </a:r>
          </a:p>
          <a:p>
            <a:pPr lvl="1"/>
            <a:r>
              <a:rPr lang="en-US" dirty="0"/>
              <a:t>System testing tests the entire system as one entity</a:t>
            </a:r>
          </a:p>
          <a:p>
            <a:pPr lvl="1"/>
            <a:r>
              <a:rPr lang="en-US" dirty="0"/>
              <a:t>User acceptance testing is an independent test performed by end users prior to accepting the delivered system</a:t>
            </a:r>
          </a:p>
        </p:txBody>
      </p:sp>
      <p:sp>
        <p:nvSpPr>
          <p:cNvPr id="5427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a:t>Testing (4 of 4)</a:t>
            </a:r>
          </a:p>
        </p:txBody>
      </p:sp>
      <p:sp>
        <p:nvSpPr>
          <p:cNvPr id="55299" name="Rectangle 3"/>
          <p:cNvSpPr>
            <a:spLocks noGrp="1" noChangeArrowheads="1"/>
          </p:cNvSpPr>
          <p:nvPr>
            <p:ph idx="1"/>
          </p:nvPr>
        </p:nvSpPr>
        <p:spPr/>
        <p:txBody>
          <a:bodyPr/>
          <a:lstStyle/>
          <a:p>
            <a:r>
              <a:rPr lang="en-US" dirty="0"/>
              <a:t>Testing alone is not enough</a:t>
            </a:r>
          </a:p>
          <a:p>
            <a:pPr lvl="1"/>
            <a:r>
              <a:rPr lang="en-US" dirty="0"/>
              <a:t>Watts S. Humphrey, a renowned expert on software quality, defines a software defect as anything that must be changed before delivery of the program</a:t>
            </a:r>
          </a:p>
          <a:p>
            <a:r>
              <a:rPr lang="en-US" dirty="0"/>
              <a:t>Testing does not sufficiently prevent software defects</a:t>
            </a:r>
          </a:p>
          <a:p>
            <a:pPr lvl="1"/>
            <a:r>
              <a:rPr lang="en-US" dirty="0"/>
              <a:t>The number of ways to test a complex system is huge</a:t>
            </a:r>
          </a:p>
          <a:p>
            <a:pPr lvl="1"/>
            <a:r>
              <a:rPr lang="en-US" dirty="0"/>
              <a:t>Users will continue to invent new ways to use a system that its developers never considered</a:t>
            </a:r>
          </a:p>
          <a:p>
            <a:r>
              <a:rPr lang="en-US" dirty="0"/>
              <a:t>Humphrey suggests that people rethink the software development process to provide no potential defects when you enter system testing</a:t>
            </a:r>
          </a:p>
          <a:p>
            <a:pPr lvl="1"/>
            <a:r>
              <a:rPr lang="en-US" dirty="0"/>
              <a:t>Developers must be responsible for providing error-free code at each stage of testing</a:t>
            </a:r>
          </a:p>
        </p:txBody>
      </p:sp>
      <p:sp>
        <p:nvSpPr>
          <p:cNvPr id="5530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a:t>Modern Quality Management (1 of 2)</a:t>
            </a:r>
          </a:p>
        </p:txBody>
      </p:sp>
      <p:sp>
        <p:nvSpPr>
          <p:cNvPr id="56323" name="Rectangle 3"/>
          <p:cNvSpPr>
            <a:spLocks noGrp="1" noChangeArrowheads="1"/>
          </p:cNvSpPr>
          <p:nvPr>
            <p:ph idx="1"/>
          </p:nvPr>
        </p:nvSpPr>
        <p:spPr/>
        <p:txBody>
          <a:bodyPr/>
          <a:lstStyle/>
          <a:p>
            <a:r>
              <a:rPr lang="en-US" dirty="0"/>
              <a:t>Modern quality management:</a:t>
            </a:r>
          </a:p>
          <a:p>
            <a:pPr lvl="1"/>
            <a:r>
              <a:rPr lang="en-US" dirty="0"/>
              <a:t>Requires customer satisfaction</a:t>
            </a:r>
          </a:p>
          <a:p>
            <a:pPr lvl="1"/>
            <a:r>
              <a:rPr lang="en-US" dirty="0"/>
              <a:t>Prefers prevention to inspection</a:t>
            </a:r>
          </a:p>
          <a:p>
            <a:pPr lvl="1"/>
            <a:r>
              <a:rPr lang="en-US" dirty="0"/>
              <a:t>Recognizes management responsibility for quality</a:t>
            </a:r>
          </a:p>
        </p:txBody>
      </p:sp>
      <p:sp>
        <p:nvSpPr>
          <p:cNvPr id="5632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Learning Objectives (2 of 2)</a:t>
            </a:r>
          </a:p>
        </p:txBody>
      </p:sp>
      <p:sp>
        <p:nvSpPr>
          <p:cNvPr id="10243" name="Rectangle 3"/>
          <p:cNvSpPr>
            <a:spLocks noGrp="1" noChangeArrowheads="1"/>
          </p:cNvSpPr>
          <p:nvPr>
            <p:ph idx="1"/>
          </p:nvPr>
        </p:nvSpPr>
        <p:spPr/>
        <p:txBody>
          <a:bodyPr>
            <a:noAutofit/>
          </a:bodyPr>
          <a:lstStyle/>
          <a:p>
            <a:r>
              <a:rPr lang="en-US" dirty="0"/>
              <a:t>List and describe the tools and techniques for quality control, such as the Basic Tools of Quality, statistical sampling and testing</a:t>
            </a:r>
          </a:p>
          <a:p>
            <a:r>
              <a:rPr lang="en-US" dirty="0"/>
              <a:t>Describe how leadership, the cost of quality, organizational influences, expectations, cultural differences, and maturity models relate to improving quality in IT projects</a:t>
            </a:r>
          </a:p>
          <a:p>
            <a:r>
              <a:rPr lang="en-US" dirty="0"/>
              <a:t>Discuss how software can assist in project quality management</a:t>
            </a:r>
          </a:p>
          <a:p>
            <a:r>
              <a:rPr lang="en-US" dirty="0"/>
              <a:t>Discuss considerations for agile/adaptive environments</a:t>
            </a:r>
          </a:p>
          <a:p>
            <a:endParaRPr lang="en-US" dirty="0"/>
          </a:p>
        </p:txBody>
      </p:sp>
      <p:sp>
        <p:nvSpPr>
          <p:cNvPr id="102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a:t>Modern Quality Management (2 of 2)</a:t>
            </a:r>
          </a:p>
        </p:txBody>
      </p:sp>
      <p:sp>
        <p:nvSpPr>
          <p:cNvPr id="59395" name="Rectangle 3"/>
          <p:cNvSpPr>
            <a:spLocks noGrp="1" noChangeArrowheads="1"/>
          </p:cNvSpPr>
          <p:nvPr>
            <p:ph idx="1"/>
          </p:nvPr>
        </p:nvSpPr>
        <p:spPr/>
        <p:txBody>
          <a:bodyPr/>
          <a:lstStyle/>
          <a:p>
            <a:r>
              <a:rPr lang="en-US" dirty="0"/>
              <a:t>ISO standards</a:t>
            </a:r>
          </a:p>
          <a:p>
            <a:pPr lvl="1"/>
            <a:r>
              <a:rPr lang="en-US" dirty="0"/>
              <a:t>ISO 9000: a three-part, continuous cycle of planning, controlling, and documenting quality in an organization</a:t>
            </a:r>
          </a:p>
          <a:p>
            <a:pPr lvl="1"/>
            <a:r>
              <a:rPr lang="en-US" dirty="0"/>
              <a:t>Provide minimum requirements needed for an organization to meet its quality certification standards</a:t>
            </a:r>
          </a:p>
          <a:p>
            <a:pPr lvl="1"/>
            <a:r>
              <a:rPr lang="en-US" dirty="0"/>
              <a:t>Help ensure that projects create products or services that meet customer needs and expectations</a:t>
            </a:r>
          </a:p>
        </p:txBody>
      </p:sp>
      <p:sp>
        <p:nvSpPr>
          <p:cNvPr id="5939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a:t>Improving IT Project Quality</a:t>
            </a:r>
          </a:p>
        </p:txBody>
      </p:sp>
      <p:sp>
        <p:nvSpPr>
          <p:cNvPr id="60419" name="Rectangle 3"/>
          <p:cNvSpPr>
            <a:spLocks noGrp="1" noChangeArrowheads="1"/>
          </p:cNvSpPr>
          <p:nvPr>
            <p:ph idx="1"/>
          </p:nvPr>
        </p:nvSpPr>
        <p:spPr/>
        <p:txBody>
          <a:bodyPr/>
          <a:lstStyle/>
          <a:p>
            <a:r>
              <a:rPr lang="en-US" dirty="0"/>
              <a:t>Suggestions for improving quality for IT projects </a:t>
            </a:r>
          </a:p>
          <a:p>
            <a:pPr lvl="1"/>
            <a:r>
              <a:rPr lang="en-US" dirty="0"/>
              <a:t>Establish leadership that promotes quality</a:t>
            </a:r>
          </a:p>
          <a:p>
            <a:pPr lvl="1"/>
            <a:r>
              <a:rPr lang="en-US" dirty="0"/>
              <a:t>Understand the cost of quality</a:t>
            </a:r>
          </a:p>
          <a:p>
            <a:pPr lvl="1"/>
            <a:r>
              <a:rPr lang="en-US" dirty="0"/>
              <a:t>Provide a good workplace to enhance quality</a:t>
            </a:r>
          </a:p>
          <a:p>
            <a:pPr lvl="1"/>
            <a:r>
              <a:rPr lang="en-US" dirty="0"/>
              <a:t>Work toward improving the organization’s overall maturity level in software development and project management</a:t>
            </a:r>
          </a:p>
        </p:txBody>
      </p:sp>
      <p:sp>
        <p:nvSpPr>
          <p:cNvPr id="604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t>Leadership</a:t>
            </a:r>
          </a:p>
        </p:txBody>
      </p:sp>
      <p:sp>
        <p:nvSpPr>
          <p:cNvPr id="61443" name="Rectangle 3"/>
          <p:cNvSpPr>
            <a:spLocks noGrp="1" noChangeArrowheads="1"/>
          </p:cNvSpPr>
          <p:nvPr>
            <p:ph idx="1"/>
          </p:nvPr>
        </p:nvSpPr>
        <p:spPr/>
        <p:txBody>
          <a:bodyPr/>
          <a:lstStyle/>
          <a:p>
            <a:r>
              <a:rPr lang="en-US" dirty="0"/>
              <a:t>A large percentage of quality problems are associated with management, not technical issues</a:t>
            </a:r>
          </a:p>
          <a:p>
            <a:pPr lvl="1"/>
            <a:r>
              <a:rPr lang="en-US" dirty="0"/>
              <a:t>Top management must take responsibility for creating, supporting, and promoting quality programs</a:t>
            </a:r>
          </a:p>
          <a:p>
            <a:r>
              <a:rPr lang="en-US" dirty="0"/>
              <a:t>Leadership provides an environment conducive to producing quality</a:t>
            </a:r>
          </a:p>
          <a:p>
            <a:pPr lvl="1"/>
            <a:r>
              <a:rPr lang="en-US" dirty="0"/>
              <a:t>When every employee insists on producing high-quality products, then top management has done a good job of promoting the importance of quality</a:t>
            </a:r>
          </a:p>
        </p:txBody>
      </p:sp>
      <p:sp>
        <p:nvSpPr>
          <p:cNvPr id="6144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a:t>The Cost of Quality (1 of 2)</a:t>
            </a:r>
          </a:p>
        </p:txBody>
      </p:sp>
      <p:sp>
        <p:nvSpPr>
          <p:cNvPr id="62467" name="Rectangle 3"/>
          <p:cNvSpPr>
            <a:spLocks noGrp="1" noChangeArrowheads="1"/>
          </p:cNvSpPr>
          <p:nvPr>
            <p:ph idx="1"/>
          </p:nvPr>
        </p:nvSpPr>
        <p:spPr/>
        <p:txBody>
          <a:bodyPr/>
          <a:lstStyle/>
          <a:p>
            <a:r>
              <a:rPr lang="en-US" dirty="0"/>
              <a:t>Cost of conformance plus the cost of nonconformance</a:t>
            </a:r>
          </a:p>
          <a:p>
            <a:pPr lvl="1"/>
            <a:r>
              <a:rPr lang="en-US" dirty="0"/>
              <a:t>Conformance means delivering products that meet requirements and fitness for use</a:t>
            </a:r>
          </a:p>
          <a:p>
            <a:pPr lvl="1"/>
            <a:r>
              <a:rPr lang="en-US" dirty="0"/>
              <a:t>Cost of nonconformance means taking responsibility for failures or not meeting quality expectations</a:t>
            </a:r>
          </a:p>
        </p:txBody>
      </p:sp>
      <p:sp>
        <p:nvSpPr>
          <p:cNvPr id="62469" name="Footer Placeholder 7"/>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dirty="0"/>
              <a:t>The Cost of Quality (2 of 2)</a:t>
            </a:r>
          </a:p>
        </p:txBody>
      </p:sp>
      <p:sp>
        <p:nvSpPr>
          <p:cNvPr id="63491" name="Rectangle 3"/>
          <p:cNvSpPr>
            <a:spLocks noGrp="1" noChangeArrowheads="1"/>
          </p:cNvSpPr>
          <p:nvPr>
            <p:ph idx="1"/>
          </p:nvPr>
        </p:nvSpPr>
        <p:spPr/>
        <p:txBody>
          <a:bodyPr>
            <a:normAutofit/>
          </a:bodyPr>
          <a:lstStyle/>
          <a:p>
            <a:r>
              <a:rPr lang="en-US" dirty="0"/>
              <a:t>Cost categories related to quality</a:t>
            </a:r>
          </a:p>
          <a:p>
            <a:pPr lvl="1">
              <a:spcBef>
                <a:spcPct val="40000"/>
              </a:spcBef>
            </a:pPr>
            <a:r>
              <a:rPr lang="en-US" sz="2100" b="1" dirty="0"/>
              <a:t>Prevention cost</a:t>
            </a:r>
            <a:r>
              <a:rPr lang="en-US" sz="2100" dirty="0"/>
              <a:t>: Cost of planning and executing a project so it is error-free or within an acceptable error range (e.g. training)</a:t>
            </a:r>
          </a:p>
          <a:p>
            <a:pPr lvl="1">
              <a:spcBef>
                <a:spcPct val="40000"/>
              </a:spcBef>
            </a:pPr>
            <a:r>
              <a:rPr lang="en-US" sz="2100" b="1" dirty="0"/>
              <a:t>Appraisal cost</a:t>
            </a:r>
            <a:r>
              <a:rPr lang="en-US" sz="2100" dirty="0"/>
              <a:t>: Cost of evaluating processes and their outputs to ensure quality (e.g. inspection and testing)</a:t>
            </a:r>
          </a:p>
          <a:p>
            <a:pPr lvl="1">
              <a:spcBef>
                <a:spcPct val="40000"/>
              </a:spcBef>
            </a:pPr>
            <a:r>
              <a:rPr lang="en-US" sz="2100" b="1" dirty="0"/>
              <a:t>Internal failure cost</a:t>
            </a:r>
            <a:r>
              <a:rPr lang="en-US" sz="2100" dirty="0"/>
              <a:t>: Cost incurred to correct an identified defect before the customer receives the product</a:t>
            </a:r>
          </a:p>
          <a:p>
            <a:pPr lvl="1">
              <a:spcBef>
                <a:spcPct val="40000"/>
              </a:spcBef>
            </a:pPr>
            <a:r>
              <a:rPr lang="en-US" sz="2100" b="1" dirty="0"/>
              <a:t>External failure cost</a:t>
            </a:r>
            <a:r>
              <a:rPr lang="en-US" sz="2100" dirty="0"/>
              <a:t>: Cost that relates to all errors not detected and corrected before delivery to the customer</a:t>
            </a:r>
          </a:p>
          <a:p>
            <a:pPr lvl="1">
              <a:spcBef>
                <a:spcPct val="40000"/>
              </a:spcBef>
            </a:pPr>
            <a:r>
              <a:rPr lang="en-US" sz="2100" b="1" dirty="0"/>
              <a:t>Measurement and test equipment costs</a:t>
            </a:r>
            <a:r>
              <a:rPr lang="en-US" sz="2100" dirty="0"/>
              <a:t>: Capital cost of equipment used to perform prevention and appraisal activities</a:t>
            </a:r>
          </a:p>
        </p:txBody>
      </p:sp>
      <p:sp>
        <p:nvSpPr>
          <p:cNvPr id="6349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a:t>The Impact of Organizational Influences, and Workplace Factors on Quality</a:t>
            </a:r>
          </a:p>
        </p:txBody>
      </p:sp>
      <p:sp>
        <p:nvSpPr>
          <p:cNvPr id="65539" name="Rectangle 3"/>
          <p:cNvSpPr>
            <a:spLocks noGrp="1" noChangeArrowheads="1"/>
          </p:cNvSpPr>
          <p:nvPr>
            <p:ph idx="1"/>
          </p:nvPr>
        </p:nvSpPr>
        <p:spPr/>
        <p:txBody>
          <a:bodyPr/>
          <a:lstStyle/>
          <a:p>
            <a:r>
              <a:rPr lang="en-US" dirty="0"/>
              <a:t>Study by DeMarco and Lister showed that organizational issues had a much greater influence on programmer productivity than the technical environment or programming languages</a:t>
            </a:r>
          </a:p>
          <a:p>
            <a:pPr lvl="1"/>
            <a:r>
              <a:rPr lang="en-US" dirty="0"/>
              <a:t>Programmer productivity varied by a factor of one to ten across organizations, but only by 21 percent within the same organization</a:t>
            </a:r>
          </a:p>
          <a:p>
            <a:pPr lvl="1"/>
            <a:r>
              <a:rPr lang="en-US" dirty="0"/>
              <a:t>Study found no correlation between productivity and programming language, years of experience, or salary</a:t>
            </a:r>
          </a:p>
          <a:p>
            <a:pPr lvl="1"/>
            <a:r>
              <a:rPr lang="en-US" dirty="0"/>
              <a:t>A dedicated workspace and a quiet work environment were key factors to improving programmer productivity</a:t>
            </a:r>
          </a:p>
        </p:txBody>
      </p:sp>
      <p:sp>
        <p:nvSpPr>
          <p:cNvPr id="6554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Expectations and Cultural Differences in Quality</a:t>
            </a:r>
          </a:p>
        </p:txBody>
      </p:sp>
      <p:sp>
        <p:nvSpPr>
          <p:cNvPr id="66563" name="Rectangle 3"/>
          <p:cNvSpPr>
            <a:spLocks noGrp="1" noChangeArrowheads="1"/>
          </p:cNvSpPr>
          <p:nvPr>
            <p:ph idx="1"/>
          </p:nvPr>
        </p:nvSpPr>
        <p:spPr/>
        <p:txBody>
          <a:bodyPr/>
          <a:lstStyle/>
          <a:p>
            <a:r>
              <a:rPr lang="en-US" dirty="0"/>
              <a:t>Project managers must understand and manage stakeholder expectations</a:t>
            </a:r>
          </a:p>
          <a:p>
            <a:pPr lvl="1"/>
            <a:r>
              <a:rPr lang="en-US" dirty="0"/>
              <a:t>Expectations vary</a:t>
            </a:r>
          </a:p>
          <a:p>
            <a:pPr lvl="2"/>
            <a:r>
              <a:rPr lang="en-US" dirty="0"/>
              <a:t>Organization’s culture</a:t>
            </a:r>
          </a:p>
          <a:p>
            <a:pPr lvl="2"/>
            <a:r>
              <a:rPr lang="en-US" dirty="0"/>
              <a:t>Geographic regions</a:t>
            </a:r>
          </a:p>
        </p:txBody>
      </p:sp>
      <p:sp>
        <p:nvSpPr>
          <p:cNvPr id="6656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t>Maturity Models (1 of 3)</a:t>
            </a:r>
          </a:p>
        </p:txBody>
      </p:sp>
      <p:sp>
        <p:nvSpPr>
          <p:cNvPr id="67587" name="Rectangle 3"/>
          <p:cNvSpPr>
            <a:spLocks noGrp="1" noChangeArrowheads="1"/>
          </p:cNvSpPr>
          <p:nvPr>
            <p:ph idx="1"/>
          </p:nvPr>
        </p:nvSpPr>
        <p:spPr/>
        <p:txBody>
          <a:bodyPr/>
          <a:lstStyle/>
          <a:p>
            <a:r>
              <a:rPr lang="en-US" dirty="0"/>
              <a:t>Frameworks for helping organizations improve their processes and systems</a:t>
            </a:r>
          </a:p>
          <a:p>
            <a:pPr lvl="1"/>
            <a:r>
              <a:rPr lang="en-US" dirty="0"/>
              <a:t>Software Quality Function Deployment Model focuses on defining user requirements and planning software projects</a:t>
            </a:r>
          </a:p>
          <a:p>
            <a:pPr lvl="1"/>
            <a:r>
              <a:rPr lang="en-US" dirty="0"/>
              <a:t>Capability Maturity Model Integration is a process improvement approach that provides organizations with the essential elements of effective processes</a:t>
            </a:r>
          </a:p>
          <a:p>
            <a:endParaRPr lang="en-US" dirty="0"/>
          </a:p>
        </p:txBody>
      </p:sp>
      <p:sp>
        <p:nvSpPr>
          <p:cNvPr id="675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t>Maturity Models (2 of 3)</a:t>
            </a:r>
          </a:p>
        </p:txBody>
      </p:sp>
      <p:sp>
        <p:nvSpPr>
          <p:cNvPr id="68611" name="Rectangle 3"/>
          <p:cNvSpPr>
            <a:spLocks noGrp="1" noChangeArrowheads="1"/>
          </p:cNvSpPr>
          <p:nvPr>
            <p:ph idx="1"/>
          </p:nvPr>
        </p:nvSpPr>
        <p:spPr/>
        <p:txBody>
          <a:bodyPr/>
          <a:lstStyle/>
          <a:p>
            <a:r>
              <a:rPr lang="en-US" sz="2400" dirty="0"/>
              <a:t>CMMI levels, from lowest to highest, are:</a:t>
            </a:r>
          </a:p>
          <a:p>
            <a:pPr lvl="1"/>
            <a:r>
              <a:rPr lang="en-US" sz="2200" dirty="0"/>
              <a:t>Initial</a:t>
            </a:r>
          </a:p>
          <a:p>
            <a:pPr lvl="1"/>
            <a:r>
              <a:rPr lang="en-US" sz="2200" dirty="0"/>
              <a:t>Managed</a:t>
            </a:r>
          </a:p>
          <a:p>
            <a:pPr lvl="1"/>
            <a:r>
              <a:rPr lang="en-US" sz="2200" dirty="0"/>
              <a:t>Defined</a:t>
            </a:r>
          </a:p>
          <a:p>
            <a:pPr lvl="1"/>
            <a:r>
              <a:rPr lang="en-US" sz="2200" dirty="0"/>
              <a:t>Quantitatively Managed</a:t>
            </a:r>
          </a:p>
          <a:p>
            <a:pPr lvl="1"/>
            <a:r>
              <a:rPr lang="en-US" sz="2200" dirty="0"/>
              <a:t>Optimizing</a:t>
            </a:r>
          </a:p>
          <a:p>
            <a:r>
              <a:rPr lang="en-US" sz="2400" dirty="0"/>
              <a:t>Companies may not get to bid on government projects unless they have a CMMI Level 3</a:t>
            </a:r>
          </a:p>
          <a:p>
            <a:endParaRPr lang="en-US" sz="2400" dirty="0"/>
          </a:p>
          <a:p>
            <a:r>
              <a:rPr lang="en-US" sz="2400" dirty="0"/>
              <a:t>Published CMMI Appraisal Results: </a:t>
            </a:r>
            <a:r>
              <a:rPr lang="en-US" sz="2400" dirty="0">
                <a:hlinkClick r:id="rId2"/>
              </a:rPr>
              <a:t>https://sas.cmmiinstitute.com/pars/pars.aspx</a:t>
            </a:r>
            <a:r>
              <a:rPr lang="en-US" sz="2400" dirty="0"/>
              <a:t> </a:t>
            </a:r>
          </a:p>
        </p:txBody>
      </p:sp>
      <p:sp>
        <p:nvSpPr>
          <p:cNvPr id="6861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Maturity Models (3 of 3)</a:t>
            </a:r>
          </a:p>
        </p:txBody>
      </p:sp>
      <p:sp>
        <p:nvSpPr>
          <p:cNvPr id="69635" name="Rectangle 3"/>
          <p:cNvSpPr>
            <a:spLocks noGrp="1" noChangeArrowheads="1"/>
          </p:cNvSpPr>
          <p:nvPr>
            <p:ph idx="1"/>
          </p:nvPr>
        </p:nvSpPr>
        <p:spPr/>
        <p:txBody>
          <a:bodyPr/>
          <a:lstStyle/>
          <a:p>
            <a:r>
              <a:rPr lang="en-US" dirty="0"/>
              <a:t>PMI released the Organizational Project Management Maturity Model (OPM3) in December 2003</a:t>
            </a:r>
          </a:p>
          <a:p>
            <a:pPr lvl="1"/>
            <a:r>
              <a:rPr lang="en-US" dirty="0"/>
              <a:t>Model is based on market research surveys sent to more than 30,000 project management professionals and incorporates 180 best practices and more than 2,400 capabilities, outcomes, and key performance indicators</a:t>
            </a:r>
          </a:p>
          <a:p>
            <a:pPr lvl="1"/>
            <a:r>
              <a:rPr lang="en-US" dirty="0"/>
              <a:t>Addresses standards for excellence in project, program, and portfolio management best practices and explains the capabilities necessary to achieve those best practices</a:t>
            </a:r>
          </a:p>
        </p:txBody>
      </p:sp>
      <p:sp>
        <p:nvSpPr>
          <p:cNvPr id="696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The Importance of Project Quality Management</a:t>
            </a:r>
          </a:p>
        </p:txBody>
      </p:sp>
      <p:sp>
        <p:nvSpPr>
          <p:cNvPr id="11267" name="Rectangle 3"/>
          <p:cNvSpPr>
            <a:spLocks noGrp="1" noChangeArrowheads="1"/>
          </p:cNvSpPr>
          <p:nvPr>
            <p:ph idx="1"/>
          </p:nvPr>
        </p:nvSpPr>
        <p:spPr/>
        <p:txBody>
          <a:bodyPr/>
          <a:lstStyle/>
          <a:p>
            <a:r>
              <a:rPr lang="en-US" dirty="0"/>
              <a:t>Many people joke about the poor quality of IT products (see cars and computers joke)</a:t>
            </a:r>
          </a:p>
          <a:p>
            <a:pPr lvl="1"/>
            <a:r>
              <a:rPr lang="en-US" dirty="0"/>
              <a:t>Most people simply accept poor quality </a:t>
            </a:r>
          </a:p>
          <a:p>
            <a:pPr lvl="1"/>
            <a:r>
              <a:rPr lang="en-US" dirty="0"/>
              <a:t>Quality is very important</a:t>
            </a:r>
          </a:p>
        </p:txBody>
      </p:sp>
      <p:sp>
        <p:nvSpPr>
          <p:cNvPr id="112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dirty="0"/>
              <a:t>Best Practice</a:t>
            </a:r>
          </a:p>
        </p:txBody>
      </p:sp>
      <p:sp>
        <p:nvSpPr>
          <p:cNvPr id="70659" name="Content Placeholder 2"/>
          <p:cNvSpPr>
            <a:spLocks noGrp="1"/>
          </p:cNvSpPr>
          <p:nvPr>
            <p:ph idx="1"/>
          </p:nvPr>
        </p:nvSpPr>
        <p:spPr/>
        <p:txBody>
          <a:bodyPr/>
          <a:lstStyle/>
          <a:p>
            <a:r>
              <a:rPr lang="en-US" dirty="0"/>
              <a:t>OPM3</a:t>
            </a:r>
            <a:r>
              <a:rPr lang="en-US" baseline="30000" dirty="0"/>
              <a:t>®</a:t>
            </a:r>
            <a:r>
              <a:rPr lang="en-US" dirty="0"/>
              <a:t> example to illustrate a best practice, capability, outcome, and key performance indicator:</a:t>
            </a:r>
          </a:p>
          <a:p>
            <a:pPr lvl="1"/>
            <a:r>
              <a:rPr lang="en-US" dirty="0"/>
              <a:t>Best practice: establish internal project management communities</a:t>
            </a:r>
          </a:p>
          <a:p>
            <a:pPr lvl="1"/>
            <a:r>
              <a:rPr lang="en-US" dirty="0"/>
              <a:t>Capability: facilitate project management activities</a:t>
            </a:r>
          </a:p>
          <a:p>
            <a:pPr lvl="1"/>
            <a:r>
              <a:rPr lang="en-US" dirty="0"/>
              <a:t>Outcome: establish local initiatives</a:t>
            </a:r>
          </a:p>
          <a:p>
            <a:pPr lvl="1"/>
            <a:r>
              <a:rPr lang="en-US" dirty="0"/>
              <a:t>Key performance indicator: community addresses local issues</a:t>
            </a:r>
          </a:p>
          <a:p>
            <a:endParaRPr lang="en-US" dirty="0"/>
          </a:p>
        </p:txBody>
      </p:sp>
      <p:sp>
        <p:nvSpPr>
          <p:cNvPr id="70660"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EA3DD-5AE4-441C-96A1-8E4F5659F141}"/>
              </a:ext>
            </a:extLst>
          </p:cNvPr>
          <p:cNvSpPr>
            <a:spLocks noGrp="1"/>
          </p:cNvSpPr>
          <p:nvPr>
            <p:ph type="title"/>
          </p:nvPr>
        </p:nvSpPr>
        <p:spPr/>
        <p:txBody>
          <a:bodyPr/>
          <a:lstStyle/>
          <a:p>
            <a:r>
              <a:rPr lang="en-US" dirty="0"/>
              <a:t>TCMMI</a:t>
            </a:r>
          </a:p>
        </p:txBody>
      </p:sp>
      <p:sp>
        <p:nvSpPr>
          <p:cNvPr id="3" name="Content Placeholder 2">
            <a:extLst>
              <a:ext uri="{FF2B5EF4-FFF2-40B4-BE49-F238E27FC236}">
                <a16:creationId xmlns:a16="http://schemas.microsoft.com/office/drawing/2014/main" id="{6D2337B3-3820-415D-9E92-B76F5900E956}"/>
              </a:ext>
            </a:extLst>
          </p:cNvPr>
          <p:cNvSpPr>
            <a:spLocks noGrp="1"/>
          </p:cNvSpPr>
          <p:nvPr>
            <p:ph idx="1"/>
          </p:nvPr>
        </p:nvSpPr>
        <p:spPr/>
        <p:txBody>
          <a:bodyPr/>
          <a:lstStyle/>
          <a:p>
            <a:r>
              <a:rPr lang="en-US" dirty="0"/>
              <a:t>Technical Capability Maturity Model Integration</a:t>
            </a:r>
          </a:p>
          <a:p>
            <a:r>
              <a:rPr lang="en-US" dirty="0"/>
              <a:t>Measures product maturity rather than process maturity</a:t>
            </a:r>
          </a:p>
          <a:p>
            <a:r>
              <a:rPr lang="en-US" dirty="0">
                <a:hlinkClick r:id="rId2"/>
              </a:rPr>
              <a:t>http://www.tcmmi.com</a:t>
            </a:r>
            <a:r>
              <a:rPr lang="en-US" dirty="0"/>
              <a:t> </a:t>
            </a:r>
          </a:p>
          <a:p>
            <a:endParaRPr lang="en-US" dirty="0"/>
          </a:p>
        </p:txBody>
      </p:sp>
      <p:sp>
        <p:nvSpPr>
          <p:cNvPr id="4" name="Footer Placeholder 3">
            <a:extLst>
              <a:ext uri="{FF2B5EF4-FFF2-40B4-BE49-F238E27FC236}">
                <a16:creationId xmlns:a16="http://schemas.microsoft.com/office/drawing/2014/main" id="{687BB353-A5E4-4BDC-A310-27B485ECE42D}"/>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grpSp>
        <p:nvGrpSpPr>
          <p:cNvPr id="5" name="Group 4">
            <a:extLst>
              <a:ext uri="{FF2B5EF4-FFF2-40B4-BE49-F238E27FC236}">
                <a16:creationId xmlns:a16="http://schemas.microsoft.com/office/drawing/2014/main" id="{6FB8DA8E-2249-485D-BC2E-6A9798DC079A}"/>
              </a:ext>
            </a:extLst>
          </p:cNvPr>
          <p:cNvGrpSpPr/>
          <p:nvPr/>
        </p:nvGrpSpPr>
        <p:grpSpPr>
          <a:xfrm>
            <a:off x="2895600" y="3744119"/>
            <a:ext cx="3581400" cy="2125000"/>
            <a:chOff x="1371600" y="3637625"/>
            <a:chExt cx="3581400" cy="2125000"/>
          </a:xfrm>
        </p:grpSpPr>
        <p:sp>
          <p:nvSpPr>
            <p:cNvPr id="6" name="Rectangle 5">
              <a:extLst>
                <a:ext uri="{FF2B5EF4-FFF2-40B4-BE49-F238E27FC236}">
                  <a16:creationId xmlns:a16="http://schemas.microsoft.com/office/drawing/2014/main" id="{00D4187A-BE97-4780-9E16-DFA51B78682F}"/>
                </a:ext>
              </a:extLst>
            </p:cNvPr>
            <p:cNvSpPr/>
            <p:nvPr/>
          </p:nvSpPr>
          <p:spPr>
            <a:xfrm>
              <a:off x="1371600" y="3657600"/>
              <a:ext cx="3581400" cy="2105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http://www8.kfupm.edu.sa/TCMMI/Resources/Images/logo.png">
              <a:extLst>
                <a:ext uri="{FF2B5EF4-FFF2-40B4-BE49-F238E27FC236}">
                  <a16:creationId xmlns:a16="http://schemas.microsoft.com/office/drawing/2014/main" id="{D40C6D61-2B73-4310-85DC-80E100AC6C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637625"/>
              <a:ext cx="3476625" cy="2105025"/>
            </a:xfrm>
            <a:prstGeom prst="rect">
              <a:avLst/>
            </a:prstGeom>
            <a:noFill/>
            <a:ln>
              <a:no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14489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dirty="0"/>
              <a:t>Using Software to Assist in Project Quality Management</a:t>
            </a:r>
          </a:p>
        </p:txBody>
      </p:sp>
      <p:sp>
        <p:nvSpPr>
          <p:cNvPr id="71683" name="Rectangle 3"/>
          <p:cNvSpPr>
            <a:spLocks noGrp="1" noChangeArrowheads="1"/>
          </p:cNvSpPr>
          <p:nvPr>
            <p:ph idx="1"/>
          </p:nvPr>
        </p:nvSpPr>
        <p:spPr/>
        <p:txBody>
          <a:bodyPr/>
          <a:lstStyle/>
          <a:p>
            <a:r>
              <a:rPr lang="en-US" dirty="0"/>
              <a:t>Software can be used to assist with tools and techniques</a:t>
            </a:r>
          </a:p>
          <a:p>
            <a:pPr lvl="1"/>
            <a:r>
              <a:rPr lang="en-US" dirty="0"/>
              <a:t>Spreadsheet and charting software helps create diagrams</a:t>
            </a:r>
          </a:p>
          <a:p>
            <a:pPr lvl="1"/>
            <a:r>
              <a:rPr lang="en-US" dirty="0"/>
              <a:t>Statistical software packages help perform statistical analysis</a:t>
            </a:r>
          </a:p>
          <a:p>
            <a:pPr lvl="1"/>
            <a:r>
              <a:rPr lang="en-US" dirty="0"/>
              <a:t>Specialized software products help manage projects or create quality control charts</a:t>
            </a:r>
          </a:p>
          <a:p>
            <a:pPr lvl="1"/>
            <a:endParaRPr lang="en-US" dirty="0"/>
          </a:p>
        </p:txBody>
      </p:sp>
      <p:sp>
        <p:nvSpPr>
          <p:cNvPr id="716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Agile/Adaptive Environments</a:t>
            </a:r>
          </a:p>
        </p:txBody>
      </p:sp>
      <p:sp>
        <p:nvSpPr>
          <p:cNvPr id="3" name="Content Placeholder 2"/>
          <p:cNvSpPr>
            <a:spLocks noGrp="1"/>
          </p:cNvSpPr>
          <p:nvPr>
            <p:ph idx="1"/>
          </p:nvPr>
        </p:nvSpPr>
        <p:spPr/>
        <p:txBody>
          <a:bodyPr/>
          <a:lstStyle/>
          <a:p>
            <a:r>
              <a:rPr lang="en-US" dirty="0"/>
              <a:t>Agile methods can be used on all types of projects, not just software development</a:t>
            </a:r>
          </a:p>
          <a:p>
            <a:pPr lvl="1"/>
            <a:r>
              <a:rPr lang="en-US" dirty="0"/>
              <a:t>Several projects use a hybrid approach where some deliverables are created using more traditional approaches</a:t>
            </a:r>
          </a:p>
          <a:p>
            <a:r>
              <a:rPr lang="en-US" dirty="0"/>
              <a:t>Quality is a very broad topic, and it is only one of the ten project management knowledge areas</a:t>
            </a:r>
          </a:p>
          <a:p>
            <a:pPr lvl="1"/>
            <a:r>
              <a:rPr lang="en-US" dirty="0"/>
              <a:t>Project managers must focus on defining how quality relates to their specific projects and ensure that those projects satisfy the needs for which they were undertaken</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8908083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a:t>Chapter Summary</a:t>
            </a:r>
          </a:p>
        </p:txBody>
      </p:sp>
      <p:sp>
        <p:nvSpPr>
          <p:cNvPr id="72707" name="Rectangle 3"/>
          <p:cNvSpPr>
            <a:spLocks noGrp="1" noChangeArrowheads="1"/>
          </p:cNvSpPr>
          <p:nvPr>
            <p:ph idx="1"/>
          </p:nvPr>
        </p:nvSpPr>
        <p:spPr/>
        <p:txBody>
          <a:bodyPr/>
          <a:lstStyle/>
          <a:p>
            <a:r>
              <a:rPr lang="en-US" dirty="0"/>
              <a:t>Quality is a serious issue</a:t>
            </a:r>
          </a:p>
          <a:p>
            <a:pPr lvl="1"/>
            <a:r>
              <a:rPr lang="en-US" dirty="0"/>
              <a:t>Project quality management includes planning quality management, performing quality assurance, and controlling quality</a:t>
            </a:r>
          </a:p>
          <a:p>
            <a:pPr lvl="1"/>
            <a:r>
              <a:rPr lang="en-US" dirty="0"/>
              <a:t>Many tools and techniques are related to project quality management</a:t>
            </a:r>
          </a:p>
          <a:p>
            <a:pPr lvl="1"/>
            <a:r>
              <a:rPr lang="en-US"/>
              <a:t>There </a:t>
            </a:r>
            <a:r>
              <a:rPr lang="en-US" dirty="0"/>
              <a:t>is much room for improvement in IT project quality</a:t>
            </a:r>
          </a:p>
          <a:p>
            <a:pPr lvl="1"/>
            <a:r>
              <a:rPr lang="en-US" dirty="0"/>
              <a:t>Several types of software are available to assist in project quality management</a:t>
            </a:r>
          </a:p>
        </p:txBody>
      </p:sp>
      <p:sp>
        <p:nvSpPr>
          <p:cNvPr id="727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B1ABF-5E7D-44A8-B551-1F15B9BF10AD}"/>
              </a:ext>
            </a:extLst>
          </p:cNvPr>
          <p:cNvSpPr>
            <a:spLocks noGrp="1"/>
          </p:cNvSpPr>
          <p:nvPr>
            <p:ph type="title"/>
          </p:nvPr>
        </p:nvSpPr>
        <p:spPr/>
        <p:txBody>
          <a:bodyPr/>
          <a:lstStyle/>
          <a:p>
            <a:r>
              <a:rPr lang="en-US" dirty="0"/>
              <a:t>If Microsoft made cars</a:t>
            </a:r>
          </a:p>
        </p:txBody>
      </p:sp>
      <p:sp>
        <p:nvSpPr>
          <p:cNvPr id="3" name="Content Placeholder 2">
            <a:extLst>
              <a:ext uri="{FF2B5EF4-FFF2-40B4-BE49-F238E27FC236}">
                <a16:creationId xmlns:a16="http://schemas.microsoft.com/office/drawing/2014/main" id="{CC8CD47E-25B3-49B1-800F-75D35F6D904A}"/>
              </a:ext>
            </a:extLst>
          </p:cNvPr>
          <p:cNvSpPr>
            <a:spLocks noGrp="1"/>
          </p:cNvSpPr>
          <p:nvPr>
            <p:ph idx="1"/>
          </p:nvPr>
        </p:nvSpPr>
        <p:spPr/>
        <p:txBody>
          <a:bodyPr>
            <a:normAutofit fontScale="92500" lnSpcReduction="10000"/>
          </a:bodyPr>
          <a:lstStyle/>
          <a:p>
            <a:r>
              <a:rPr lang="en-US" sz="2400" dirty="0"/>
              <a:t>For no reason whatsoever your car would crash twice a day. </a:t>
            </a:r>
          </a:p>
          <a:p>
            <a:r>
              <a:rPr lang="en-US" sz="2400" dirty="0"/>
              <a:t>Every time they repainted the lines on the road you would have to buy a new car. </a:t>
            </a:r>
          </a:p>
          <a:p>
            <a:r>
              <a:rPr lang="en-US" sz="2400" dirty="0"/>
              <a:t>Occasionally your car would die on the freeway for no reason, and you would just accept this, restart and drive on. </a:t>
            </a:r>
          </a:p>
          <a:p>
            <a:r>
              <a:rPr lang="en-US" sz="2400" dirty="0"/>
              <a:t>Only one person at a time could use the car, unless you bought "Car95" or "</a:t>
            </a:r>
            <a:r>
              <a:rPr lang="en-US" sz="2400" dirty="0" err="1"/>
              <a:t>CarNT</a:t>
            </a:r>
            <a:r>
              <a:rPr lang="en-US" sz="2400" dirty="0"/>
              <a:t>." But then you would have to buy more seats. </a:t>
            </a:r>
          </a:p>
          <a:p>
            <a:r>
              <a:rPr lang="en-US" sz="2400" dirty="0"/>
              <a:t>The airbag system would say "Are you sure?" before going off. </a:t>
            </a:r>
          </a:p>
          <a:p>
            <a:r>
              <a:rPr lang="en-US" sz="2400"/>
              <a:t>Occasionally for no reason whatsoever, your car would lock you out and refuse to let you in until you simultaneously lifted the door handle, turned the key, and grab hold of the radio antenna. </a:t>
            </a:r>
          </a:p>
          <a:p>
            <a:endParaRPr lang="en-US"/>
          </a:p>
        </p:txBody>
      </p:sp>
      <p:sp>
        <p:nvSpPr>
          <p:cNvPr id="4" name="Footer Placeholder 3">
            <a:extLst>
              <a:ext uri="{FF2B5EF4-FFF2-40B4-BE49-F238E27FC236}">
                <a16:creationId xmlns:a16="http://schemas.microsoft.com/office/drawing/2014/main" id="{4433E952-FDE5-471E-8653-5C53C9CEDDE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322306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r>
              <a:rPr lang="en-US" dirty="0"/>
              <a:t>What Went Wrong?</a:t>
            </a:r>
          </a:p>
        </p:txBody>
      </p:sp>
      <p:sp>
        <p:nvSpPr>
          <p:cNvPr id="12291" name="Rectangle 7"/>
          <p:cNvSpPr>
            <a:spLocks noGrp="1" noChangeArrowheads="1"/>
          </p:cNvSpPr>
          <p:nvPr>
            <p:ph idx="1"/>
          </p:nvPr>
        </p:nvSpPr>
        <p:spPr/>
        <p:txBody>
          <a:bodyPr>
            <a:noAutofit/>
          </a:bodyPr>
          <a:lstStyle/>
          <a:p>
            <a:r>
              <a:rPr lang="en-US" dirty="0"/>
              <a:t>1986: two hospital patients died after receiving fatal doses of radiation from a Therac 25 machine </a:t>
            </a:r>
          </a:p>
          <a:p>
            <a:pPr lvl="1"/>
            <a:r>
              <a:rPr lang="en-US" dirty="0"/>
              <a:t>Software problem caused the machine to ignore calibration data</a:t>
            </a:r>
          </a:p>
          <a:p>
            <a:r>
              <a:rPr lang="en-US" dirty="0"/>
              <a:t>Wells Fargo bank were forced to cease any business expansion until they proved they cleaned up their act</a:t>
            </a:r>
          </a:p>
          <a:p>
            <a:pPr lvl="1"/>
            <a:r>
              <a:rPr lang="en-US" dirty="0"/>
              <a:t>Lost millions of dollars in docked pay</a:t>
            </a:r>
          </a:p>
          <a:p>
            <a:r>
              <a:rPr lang="en-US" dirty="0"/>
              <a:t>2018: Facebook data break</a:t>
            </a:r>
          </a:p>
        </p:txBody>
      </p:sp>
      <p:sp>
        <p:nvSpPr>
          <p:cNvPr id="12293" name="Footer Placeholder 7"/>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What Is Project Quality Management? (1 of 3)</a:t>
            </a:r>
          </a:p>
        </p:txBody>
      </p:sp>
      <p:sp>
        <p:nvSpPr>
          <p:cNvPr id="13315" name="Rectangle 3"/>
          <p:cNvSpPr>
            <a:spLocks noGrp="1" noChangeArrowheads="1"/>
          </p:cNvSpPr>
          <p:nvPr>
            <p:ph idx="1"/>
          </p:nvPr>
        </p:nvSpPr>
        <p:spPr/>
        <p:txBody>
          <a:bodyPr/>
          <a:lstStyle/>
          <a:p>
            <a:r>
              <a:rPr lang="en-US" dirty="0"/>
              <a:t>International Organization for Standardization (ISO) definition of quality </a:t>
            </a:r>
          </a:p>
          <a:p>
            <a:pPr lvl="1"/>
            <a:r>
              <a:rPr lang="en-US" dirty="0"/>
              <a:t>“Totality of characteristics of an entity that bear on its ability to satisfy stated or implied needs” (ISO8042:1994)</a:t>
            </a:r>
          </a:p>
          <a:p>
            <a:pPr lvl="1"/>
            <a:r>
              <a:rPr lang="en-US" dirty="0"/>
              <a:t>“The degree to which a set of inherent characteristics fulfils requirements” (ISO9000:2000)</a:t>
            </a:r>
          </a:p>
          <a:p>
            <a:r>
              <a:rPr lang="en-US" dirty="0"/>
              <a:t>Other definitions of quality </a:t>
            </a:r>
          </a:p>
          <a:p>
            <a:pPr lvl="1"/>
            <a:r>
              <a:rPr lang="en-US" dirty="0"/>
              <a:t>Conformance to requirements</a:t>
            </a:r>
          </a:p>
          <a:p>
            <a:pPr lvl="2"/>
            <a:r>
              <a:rPr lang="en-US" dirty="0"/>
              <a:t>Project’s processes and products meet written specifications</a:t>
            </a:r>
          </a:p>
          <a:p>
            <a:pPr lvl="1"/>
            <a:r>
              <a:rPr lang="en-US" dirty="0"/>
              <a:t>Fitness for use</a:t>
            </a:r>
          </a:p>
          <a:p>
            <a:pPr lvl="2"/>
            <a:r>
              <a:rPr lang="en-US" dirty="0"/>
              <a:t>Product can be used as it was intended</a:t>
            </a:r>
          </a:p>
        </p:txBody>
      </p:sp>
      <p:sp>
        <p:nvSpPr>
          <p:cNvPr id="133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What Is Project Quality Management? (2 of 3)</a:t>
            </a:r>
          </a:p>
        </p:txBody>
      </p:sp>
      <p:sp>
        <p:nvSpPr>
          <p:cNvPr id="14339" name="Rectangle 3"/>
          <p:cNvSpPr>
            <a:spLocks noGrp="1" noChangeArrowheads="1"/>
          </p:cNvSpPr>
          <p:nvPr>
            <p:ph idx="1"/>
          </p:nvPr>
        </p:nvSpPr>
        <p:spPr/>
        <p:txBody>
          <a:bodyPr/>
          <a:lstStyle/>
          <a:p>
            <a:r>
              <a:rPr lang="en-US" dirty="0"/>
              <a:t>Project quality management ensures the project will satisfy the needs for which it was undertaken</a:t>
            </a:r>
          </a:p>
          <a:p>
            <a:r>
              <a:rPr lang="en-US" dirty="0"/>
              <a:t>Project quality management processes</a:t>
            </a:r>
          </a:p>
          <a:p>
            <a:pPr lvl="1"/>
            <a:r>
              <a:rPr lang="en-US" dirty="0"/>
              <a:t>Planning quality management: identifying which quality standards are relevant to the project and how to satisfy them; a metric is a standard of measurement</a:t>
            </a:r>
          </a:p>
          <a:p>
            <a:pPr lvl="1"/>
            <a:r>
              <a:rPr lang="en-US" dirty="0"/>
              <a:t>Managing quality: translating the quality management plan into executable quality activities</a:t>
            </a:r>
          </a:p>
          <a:p>
            <a:pPr lvl="1"/>
            <a:r>
              <a:rPr lang="en-US" dirty="0"/>
              <a:t>Controlling quality: monitoring specific project results to ensure they comply with the relevant quality standards</a:t>
            </a:r>
          </a:p>
        </p:txBody>
      </p:sp>
      <p:sp>
        <p:nvSpPr>
          <p:cNvPr id="1434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29260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What Is Project Quality Management? (3 of 3)</a:t>
            </a:r>
          </a:p>
        </p:txBody>
      </p:sp>
      <p:pic>
        <p:nvPicPr>
          <p:cNvPr id="2" name="Picture 1" descr="Image displays an overview of the processes, tools, techniques, and outputs of project quality managemen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1408" y="1027907"/>
            <a:ext cx="4901184" cy="4852416"/>
          </a:xfrm>
          <a:prstGeom prst="rect">
            <a:avLst/>
          </a:prstGeom>
        </p:spPr>
      </p:pic>
      <p:sp>
        <p:nvSpPr>
          <p:cNvPr id="1434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A14C1A-D724-4690-8AEB-707898D1C6C3}"/>
</file>

<file path=customXml/itemProps2.xml><?xml version="1.0" encoding="utf-8"?>
<ds:datastoreItem xmlns:ds="http://schemas.openxmlformats.org/officeDocument/2006/customXml" ds:itemID="{93958EE8-3188-4CA0-A287-A7B342F14094}"/>
</file>

<file path=customXml/itemProps3.xml><?xml version="1.0" encoding="utf-8"?>
<ds:datastoreItem xmlns:ds="http://schemas.openxmlformats.org/officeDocument/2006/customXml" ds:itemID="{076347D0-55AE-4A40-A854-0932C1A2B999}"/>
</file>

<file path=docProps/app.xml><?xml version="1.0" encoding="utf-8"?>
<Properties xmlns="http://schemas.openxmlformats.org/officeDocument/2006/extended-properties" xmlns:vt="http://schemas.openxmlformats.org/officeDocument/2006/docPropsVTypes">
  <Template/>
  <TotalTime>0</TotalTime>
  <Words>4456</Words>
  <Application>Microsoft Office PowerPoint</Application>
  <PresentationFormat>On-screen Show (4:3)</PresentationFormat>
  <Paragraphs>266</Paragraphs>
  <Slides>44</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Open Sans</vt:lpstr>
      <vt:lpstr>Open Sans Regular</vt:lpstr>
      <vt:lpstr>Summer Font</vt:lpstr>
      <vt:lpstr>Times New Roman</vt:lpstr>
      <vt:lpstr>Brand_PPT_Template_SIMPLIFIED_SD</vt:lpstr>
      <vt:lpstr>Chapter 8: Project Quality Management</vt:lpstr>
      <vt:lpstr>Learning Objectives (1 of 2)</vt:lpstr>
      <vt:lpstr>Learning Objectives (2 of 2)</vt:lpstr>
      <vt:lpstr>The Importance of Project Quality Management</vt:lpstr>
      <vt:lpstr>If Microsoft made cars</vt:lpstr>
      <vt:lpstr>What Went Wrong?</vt:lpstr>
      <vt:lpstr>What Is Project Quality Management? (1 of 3)</vt:lpstr>
      <vt:lpstr>What Is Project Quality Management? (2 of 3)</vt:lpstr>
      <vt:lpstr>What Is Project Quality Management? (3 of 3)</vt:lpstr>
      <vt:lpstr>Planning Quality Management (1 of 2)</vt:lpstr>
      <vt:lpstr>Planning Quality Management (2 of 2)</vt:lpstr>
      <vt:lpstr>Managing Quality</vt:lpstr>
      <vt:lpstr>Controlling Quality</vt:lpstr>
      <vt:lpstr>Tools and Techniques for Quality Control (1 of 9)</vt:lpstr>
      <vt:lpstr>Tools and Techniques for Quality Control (2 of 9)</vt:lpstr>
      <vt:lpstr>Tools and Techniques for Quality Control (3 of 9)</vt:lpstr>
      <vt:lpstr>Tools and Techniques for Quality Control (4 of 9)</vt:lpstr>
      <vt:lpstr>Tools and Techniques for Quality Control (5 of 9)</vt:lpstr>
      <vt:lpstr>Tools and Techniques for Quality Control (6 of 9)</vt:lpstr>
      <vt:lpstr>Tools and Techniques for Quality Control (7 of 9)</vt:lpstr>
      <vt:lpstr>Tools and Techniques for Quality Control (8 of 9)</vt:lpstr>
      <vt:lpstr>Tools and Techniques for Quality Control (9 of 9)</vt:lpstr>
      <vt:lpstr>Statistical Sampling (1 of 2)</vt:lpstr>
      <vt:lpstr>Statistical Sampling (2 of 2)</vt:lpstr>
      <vt:lpstr>Testing (1 of 4)</vt:lpstr>
      <vt:lpstr>Testing (2 of 4)</vt:lpstr>
      <vt:lpstr>Testing (3 of 4)</vt:lpstr>
      <vt:lpstr>Testing (4 of 4)</vt:lpstr>
      <vt:lpstr>Modern Quality Management (1 of 2)</vt:lpstr>
      <vt:lpstr>Modern Quality Management (2 of 2)</vt:lpstr>
      <vt:lpstr>Improving IT Project Quality</vt:lpstr>
      <vt:lpstr>Leadership</vt:lpstr>
      <vt:lpstr>The Cost of Quality (1 of 2)</vt:lpstr>
      <vt:lpstr>The Cost of Quality (2 of 2)</vt:lpstr>
      <vt:lpstr>The Impact of Organizational Influences, and Workplace Factors on Quality</vt:lpstr>
      <vt:lpstr>Expectations and Cultural Differences in Quality</vt:lpstr>
      <vt:lpstr>Maturity Models (1 of 3)</vt:lpstr>
      <vt:lpstr>Maturity Models (2 of 3)</vt:lpstr>
      <vt:lpstr>Maturity Models (3 of 3)</vt:lpstr>
      <vt:lpstr>Best Practice</vt:lpstr>
      <vt:lpstr>TCMMI</vt:lpstr>
      <vt:lpstr>Using Software to Assist in Project Quality Management</vt:lpstr>
      <vt:lpstr>Considerations For Agile/Adaptive Environments</vt:lpstr>
      <vt:lpstr>Chapter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2018-05-25T02:35:47Z</dcterms:created>
  <dcterms:modified xsi:type="dcterms:W3CDTF">2021-08-29T17:57:20Z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